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143500" cx="9144000"/>
  <p:notesSz cx="6858000" cy="9144000"/>
  <p:embeddedFontLst>
    <p:embeddedFont>
      <p:font typeface="Raleway"/>
      <p:regular r:id="rId27"/>
      <p:bold r:id="rId28"/>
      <p:italic r:id="rId29"/>
      <p:boldItalic r:id="rId30"/>
    </p:embeddedFont>
    <p:embeddedFont>
      <p:font typeface="Lato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Raleway-bold.fntdata"/><Relationship Id="rId27" Type="http://schemas.openxmlformats.org/officeDocument/2006/relationships/font" Target="fonts/Raleway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aleway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Lato-regular.fntdata"/><Relationship Id="rId30" Type="http://schemas.openxmlformats.org/officeDocument/2006/relationships/font" Target="fonts/Raleway-boldItalic.fntdata"/><Relationship Id="rId11" Type="http://schemas.openxmlformats.org/officeDocument/2006/relationships/slide" Target="slides/slide6.xml"/><Relationship Id="rId33" Type="http://schemas.openxmlformats.org/officeDocument/2006/relationships/font" Target="fonts/Lato-italic.fntdata"/><Relationship Id="rId10" Type="http://schemas.openxmlformats.org/officeDocument/2006/relationships/slide" Target="slides/slide5.xml"/><Relationship Id="rId32" Type="http://schemas.openxmlformats.org/officeDocument/2006/relationships/font" Target="fonts/Lato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34" Type="http://schemas.openxmlformats.org/officeDocument/2006/relationships/font" Target="fonts/Lato-bold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08fdaf2b8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" name="Google Shape;76;g308fdaf2b8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e44d8b7f50_0_4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2e44d8b7f50_0_4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e44d8b7f50_0_3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e44d8b7f50_0_3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e44d8b7f50_0_3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2e44d8b7f50_0_3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e44d8b7f50_0_3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2e44d8b7f50_0_3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08fdaf2b8e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308fdaf2b8e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2e44d8b7f50_0_6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2e44d8b7f50_0_6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08fdaf2b8e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308fdaf2b8e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2e44d8b7f50_0_6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2e44d8b7f50_0_6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08fdaf2b8e_0_2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08fdaf2b8e_0_2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e44d8b7f50_0_6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2e44d8b7f50_0_6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e44d8b7f50_0_2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e44d8b7f50_0_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e8aa3d02d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2e8aa3d02d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2e44d8b7f50_0_6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2e44d8b7f50_0_6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e44d8b7f50_0_2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e44d8b7f50_0_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2e44d8b7f50_0_3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2e44d8b7f50_0_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e44d8b7f50_0_4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e44d8b7f50_0_4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e8aa3d02d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e8aa3d02d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2e44d8b7f50_0_6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2e44d8b7f50_0_6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e44d8b7f50_0_4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e44d8b7f50_0_4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e44d8b7f50_0_3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2e44d8b7f50_0_3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3" name="Google Shape;63;p11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3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" name="Google Shape;25;p4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" name="Google Shape;32;p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7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Google Shape;45;p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" name="Google Shape;46;p8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1" name="Google Shape;51;p9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" name="Google Shape;5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9" name="Google Shape;59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karthikvedula.com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www.desmos.com/calculator/0mq9bcyou9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gif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karthikvedula.com/assets/images/perceptronVis_files/plotlyPerceptronVis.html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karthikvedula.com/assets/images/perceptronVis_files/plotlyPerceptronVis.html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karthikvedula.com/2024/01/05/visualizing-the-perceptron-learning-algorithm/" TargetMode="External"/><Relationship Id="rId4" Type="http://schemas.openxmlformats.org/officeDocument/2006/relationships/hyperlink" Target="https://karthikvedula.com/2024/05/25/coding-with-karthik-perceptron-learning-algorithm-in-c/" TargetMode="External"/><Relationship Id="rId5" Type="http://schemas.openxmlformats.org/officeDocument/2006/relationships/hyperlink" Target="https://karthikvedula.com/2024/05/25/coding-with-karthik-perceptron-learning-algorithm-in-c/" TargetMode="External"/><Relationship Id="rId6" Type="http://schemas.openxmlformats.org/officeDocument/2006/relationships/hyperlink" Target="https://karthikvedula.com/2024/05/25/coding-with-karthik-perceptron-learning-algorithm-in-c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hyperlink" Target="https://www.vedantu.com/maths/perpendicular-distance-of-a-point-from-a-line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brilliant.org/wiki/distance-between-point-and-line/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ctrTitle"/>
          </p:nvPr>
        </p:nvSpPr>
        <p:spPr>
          <a:xfrm>
            <a:off x="313300" y="630225"/>
            <a:ext cx="8690100" cy="28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lang="en" sz="3520">
                <a:solidFill>
                  <a:schemeClr val="lt2"/>
                </a:solidFill>
              </a:rPr>
              <a:t>PHS Machine Learning Club</a:t>
            </a:r>
            <a:endParaRPr sz="352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t/>
            </a:r>
            <a:endParaRPr sz="352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The Perceptron </a:t>
            </a:r>
            <a:endParaRPr b="0" sz="352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Learning Algorithm</a:t>
            </a:r>
            <a:endParaRPr b="0" sz="3520">
              <a:solidFill>
                <a:schemeClr val="dk1"/>
              </a:solidFill>
            </a:endParaRPr>
          </a:p>
        </p:txBody>
      </p:sp>
      <p:sp>
        <p:nvSpPr>
          <p:cNvPr id="79" name="Google Shape;79;p14"/>
          <p:cNvSpPr txBox="1"/>
          <p:nvPr>
            <p:ph idx="1" type="subTitle"/>
          </p:nvPr>
        </p:nvSpPr>
        <p:spPr>
          <a:xfrm>
            <a:off x="313292" y="3527625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88888"/>
                </a:solidFill>
              </a:rPr>
              <a:t>Karthik S. Vedula</a:t>
            </a:r>
            <a:endParaRPr>
              <a:solidFill>
                <a:srgbClr val="88888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www.karthikvedula.com</a:t>
            </a:r>
            <a:r>
              <a:rPr lang="en">
                <a:solidFill>
                  <a:schemeClr val="accent1"/>
                </a:solidFill>
              </a:rPr>
              <a:t> 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3"/>
          <p:cNvSpPr/>
          <p:nvPr/>
        </p:nvSpPr>
        <p:spPr>
          <a:xfrm rot="2355186">
            <a:off x="5168286" y="768555"/>
            <a:ext cx="4131033" cy="2461692"/>
          </a:xfrm>
          <a:prstGeom prst="parallelogram">
            <a:avLst>
              <a:gd fmla="val 35679" name="adj"/>
            </a:avLst>
          </a:prstGeom>
          <a:solidFill>
            <a:srgbClr val="F3F3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9" name="Google Shape;179;p23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Using a Plane to Separate</a:t>
            </a:r>
            <a:endParaRPr/>
          </a:p>
        </p:txBody>
      </p:sp>
      <p:cxnSp>
        <p:nvCxnSpPr>
          <p:cNvPr id="180" name="Google Shape;180;p23"/>
          <p:cNvCxnSpPr/>
          <p:nvPr/>
        </p:nvCxnSpPr>
        <p:spPr>
          <a:xfrm>
            <a:off x="4847700" y="1648800"/>
            <a:ext cx="1949700" cy="1581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1" name="Google Shape;181;p23"/>
          <p:cNvCxnSpPr/>
          <p:nvPr/>
        </p:nvCxnSpPr>
        <p:spPr>
          <a:xfrm flipH="1">
            <a:off x="6797400" y="1912800"/>
            <a:ext cx="2212200" cy="1317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2" name="Google Shape;182;p23"/>
          <p:cNvCxnSpPr/>
          <p:nvPr/>
        </p:nvCxnSpPr>
        <p:spPr>
          <a:xfrm flipH="1">
            <a:off x="6797475" y="168100"/>
            <a:ext cx="4500" cy="4314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3" name="Google Shape;183;p23"/>
          <p:cNvSpPr/>
          <p:nvPr/>
        </p:nvSpPr>
        <p:spPr>
          <a:xfrm>
            <a:off x="5523600" y="9424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4" name="Google Shape;184;p23"/>
          <p:cNvSpPr/>
          <p:nvPr/>
        </p:nvSpPr>
        <p:spPr>
          <a:xfrm>
            <a:off x="6236275" y="191280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5" name="Google Shape;185;p23"/>
          <p:cNvSpPr/>
          <p:nvPr/>
        </p:nvSpPr>
        <p:spPr>
          <a:xfrm>
            <a:off x="5668200" y="176820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6" name="Google Shape;186;p23"/>
          <p:cNvSpPr/>
          <p:nvPr/>
        </p:nvSpPr>
        <p:spPr>
          <a:xfrm>
            <a:off x="6236275" y="1277688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7" name="Google Shape;187;p23"/>
          <p:cNvSpPr/>
          <p:nvPr/>
        </p:nvSpPr>
        <p:spPr>
          <a:xfrm>
            <a:off x="7262725" y="1362838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8" name="Google Shape;188;p23"/>
          <p:cNvSpPr/>
          <p:nvPr/>
        </p:nvSpPr>
        <p:spPr>
          <a:xfrm>
            <a:off x="7213400" y="2153963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89" name="Google Shape;189;p23"/>
          <p:cNvSpPr/>
          <p:nvPr/>
        </p:nvSpPr>
        <p:spPr>
          <a:xfrm>
            <a:off x="5076300" y="2367438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0" name="Google Shape;190;p23"/>
          <p:cNvSpPr/>
          <p:nvPr/>
        </p:nvSpPr>
        <p:spPr>
          <a:xfrm>
            <a:off x="7510400" y="3788438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1" name="Google Shape;191;p23"/>
          <p:cNvSpPr/>
          <p:nvPr/>
        </p:nvSpPr>
        <p:spPr>
          <a:xfrm>
            <a:off x="8379975" y="2696988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2" name="Google Shape;192;p23"/>
          <p:cNvSpPr/>
          <p:nvPr/>
        </p:nvSpPr>
        <p:spPr>
          <a:xfrm>
            <a:off x="5932625" y="3353638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193" name="Google Shape;193;p23"/>
          <p:cNvCxnSpPr/>
          <p:nvPr/>
        </p:nvCxnSpPr>
        <p:spPr>
          <a:xfrm>
            <a:off x="1454525" y="1524000"/>
            <a:ext cx="11100" cy="30927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4" name="Google Shape;194;p23"/>
          <p:cNvCxnSpPr/>
          <p:nvPr/>
        </p:nvCxnSpPr>
        <p:spPr>
          <a:xfrm>
            <a:off x="1488150" y="3148850"/>
            <a:ext cx="3003300" cy="11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5" name="Google Shape;195;p23"/>
          <p:cNvSpPr/>
          <p:nvPr/>
        </p:nvSpPr>
        <p:spPr>
          <a:xfrm>
            <a:off x="1408800" y="16282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6" name="Google Shape;196;p23"/>
          <p:cNvSpPr/>
          <p:nvPr/>
        </p:nvSpPr>
        <p:spPr>
          <a:xfrm>
            <a:off x="1052475" y="1628238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7" name="Google Shape;197;p23"/>
          <p:cNvSpPr/>
          <p:nvPr/>
        </p:nvSpPr>
        <p:spPr>
          <a:xfrm>
            <a:off x="827750" y="16282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8" name="Google Shape;198;p23"/>
          <p:cNvSpPr/>
          <p:nvPr/>
        </p:nvSpPr>
        <p:spPr>
          <a:xfrm>
            <a:off x="2063225" y="16282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9" name="Google Shape;199;p23"/>
          <p:cNvSpPr/>
          <p:nvPr/>
        </p:nvSpPr>
        <p:spPr>
          <a:xfrm>
            <a:off x="1655275" y="16282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0" name="Google Shape;200;p23"/>
          <p:cNvSpPr/>
          <p:nvPr/>
        </p:nvSpPr>
        <p:spPr>
          <a:xfrm>
            <a:off x="1488150" y="16282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1" name="Google Shape;201;p23"/>
          <p:cNvSpPr/>
          <p:nvPr/>
        </p:nvSpPr>
        <p:spPr>
          <a:xfrm>
            <a:off x="457200" y="4133563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2" name="Google Shape;202;p23"/>
          <p:cNvSpPr/>
          <p:nvPr/>
        </p:nvSpPr>
        <p:spPr>
          <a:xfrm>
            <a:off x="601800" y="4133563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3" name="Google Shape;203;p23"/>
          <p:cNvSpPr/>
          <p:nvPr/>
        </p:nvSpPr>
        <p:spPr>
          <a:xfrm>
            <a:off x="1918625" y="4133563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4" name="Google Shape;204;p23"/>
          <p:cNvSpPr/>
          <p:nvPr/>
        </p:nvSpPr>
        <p:spPr>
          <a:xfrm>
            <a:off x="3996250" y="4133563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 to lines…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idea is that I want to automatically find what the optimum line is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5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start with a random line</a:t>
            </a:r>
            <a:endParaRPr/>
          </a:p>
        </p:txBody>
      </p:sp>
      <p:cxnSp>
        <p:nvCxnSpPr>
          <p:cNvPr id="215" name="Google Shape;215;p25"/>
          <p:cNvCxnSpPr/>
          <p:nvPr/>
        </p:nvCxnSpPr>
        <p:spPr>
          <a:xfrm>
            <a:off x="2273400" y="1286225"/>
            <a:ext cx="8400" cy="3364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6" name="Google Shape;216;p25"/>
          <p:cNvCxnSpPr/>
          <p:nvPr/>
        </p:nvCxnSpPr>
        <p:spPr>
          <a:xfrm>
            <a:off x="2277600" y="4633925"/>
            <a:ext cx="4344900" cy="102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7" name="Google Shape;217;p25"/>
          <p:cNvSpPr/>
          <p:nvPr/>
        </p:nvSpPr>
        <p:spPr>
          <a:xfrm>
            <a:off x="2688500" y="155840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8" name="Google Shape;218;p25"/>
          <p:cNvSpPr/>
          <p:nvPr/>
        </p:nvSpPr>
        <p:spPr>
          <a:xfrm>
            <a:off x="4649713" y="3918825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9" name="Google Shape;219;p25"/>
          <p:cNvSpPr/>
          <p:nvPr/>
        </p:nvSpPr>
        <p:spPr>
          <a:xfrm>
            <a:off x="3483875" y="2048975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0" name="Google Shape;220;p25"/>
          <p:cNvSpPr/>
          <p:nvPr/>
        </p:nvSpPr>
        <p:spPr>
          <a:xfrm>
            <a:off x="2812638" y="27702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1" name="Google Shape;221;p25"/>
          <p:cNvSpPr/>
          <p:nvPr/>
        </p:nvSpPr>
        <p:spPr>
          <a:xfrm>
            <a:off x="3483875" y="24994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2" name="Google Shape;222;p25"/>
          <p:cNvSpPr/>
          <p:nvPr/>
        </p:nvSpPr>
        <p:spPr>
          <a:xfrm>
            <a:off x="4131650" y="161860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3" name="Google Shape;223;p25"/>
          <p:cNvSpPr/>
          <p:nvPr/>
        </p:nvSpPr>
        <p:spPr>
          <a:xfrm>
            <a:off x="5460313" y="3503600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4" name="Google Shape;224;p25"/>
          <p:cNvSpPr/>
          <p:nvPr/>
        </p:nvSpPr>
        <p:spPr>
          <a:xfrm>
            <a:off x="5315713" y="4110100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5" name="Google Shape;225;p25"/>
          <p:cNvSpPr/>
          <p:nvPr/>
        </p:nvSpPr>
        <p:spPr>
          <a:xfrm>
            <a:off x="6138938" y="3561275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6" name="Google Shape;226;p25"/>
          <p:cNvSpPr txBox="1"/>
          <p:nvPr/>
        </p:nvSpPr>
        <p:spPr>
          <a:xfrm>
            <a:off x="3565750" y="4636325"/>
            <a:ext cx="1816500" cy="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Weight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7" name="Google Shape;227;p25"/>
          <p:cNvSpPr txBox="1"/>
          <p:nvPr/>
        </p:nvSpPr>
        <p:spPr>
          <a:xfrm>
            <a:off x="719225" y="2770250"/>
            <a:ext cx="1816500" cy="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Speed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228" name="Google Shape;228;p25"/>
          <p:cNvCxnSpPr/>
          <p:nvPr/>
        </p:nvCxnSpPr>
        <p:spPr>
          <a:xfrm>
            <a:off x="2535725" y="2499450"/>
            <a:ext cx="4203000" cy="10269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9" name="Google Shape;229;p25"/>
          <p:cNvSpPr txBox="1"/>
          <p:nvPr/>
        </p:nvSpPr>
        <p:spPr>
          <a:xfrm>
            <a:off x="3328250" y="877925"/>
            <a:ext cx="2231700" cy="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Dogs </a:t>
            </a:r>
            <a:r>
              <a:rPr lang="en" sz="1800">
                <a:latin typeface="Lato"/>
                <a:ea typeface="Lato"/>
                <a:cs typeface="Lato"/>
                <a:sym typeface="Lato"/>
              </a:rPr>
              <a:t>vs. </a:t>
            </a:r>
            <a:r>
              <a:rPr lang="en" sz="18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Cats</a:t>
            </a:r>
            <a:endParaRPr sz="18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9925" y="2570275"/>
            <a:ext cx="3067050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Algorithm</a:t>
            </a:r>
            <a:endParaRPr/>
          </a:p>
        </p:txBody>
      </p:sp>
      <p:cxnSp>
        <p:nvCxnSpPr>
          <p:cNvPr id="236" name="Google Shape;236;p26"/>
          <p:cNvCxnSpPr/>
          <p:nvPr/>
        </p:nvCxnSpPr>
        <p:spPr>
          <a:xfrm>
            <a:off x="5720181" y="842925"/>
            <a:ext cx="6000" cy="21444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7" name="Google Shape;237;p26"/>
          <p:cNvCxnSpPr/>
          <p:nvPr/>
        </p:nvCxnSpPr>
        <p:spPr>
          <a:xfrm>
            <a:off x="5723163" y="2976538"/>
            <a:ext cx="3084600" cy="66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8" name="Google Shape;238;p26"/>
          <p:cNvSpPr/>
          <p:nvPr/>
        </p:nvSpPr>
        <p:spPr>
          <a:xfrm>
            <a:off x="6014873" y="1016392"/>
            <a:ext cx="102600" cy="921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9" name="Google Shape;239;p26"/>
          <p:cNvSpPr/>
          <p:nvPr/>
        </p:nvSpPr>
        <p:spPr>
          <a:xfrm>
            <a:off x="7407197" y="2520778"/>
            <a:ext cx="102600" cy="921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0" name="Google Shape;240;p26"/>
          <p:cNvSpPr/>
          <p:nvPr/>
        </p:nvSpPr>
        <p:spPr>
          <a:xfrm>
            <a:off x="6579534" y="1329054"/>
            <a:ext cx="102600" cy="921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1" name="Google Shape;241;p26"/>
          <p:cNvSpPr/>
          <p:nvPr/>
        </p:nvSpPr>
        <p:spPr>
          <a:xfrm>
            <a:off x="6103002" y="1788749"/>
            <a:ext cx="102600" cy="921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2" name="Google Shape;242;p26"/>
          <p:cNvSpPr/>
          <p:nvPr/>
        </p:nvSpPr>
        <p:spPr>
          <a:xfrm>
            <a:off x="6579534" y="1616158"/>
            <a:ext cx="102600" cy="921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3" name="Google Shape;243;p26"/>
          <p:cNvSpPr/>
          <p:nvPr/>
        </p:nvSpPr>
        <p:spPr>
          <a:xfrm>
            <a:off x="7039409" y="1054760"/>
            <a:ext cx="102600" cy="921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4" name="Google Shape;244;p26"/>
          <p:cNvSpPr/>
          <p:nvPr/>
        </p:nvSpPr>
        <p:spPr>
          <a:xfrm>
            <a:off x="7982666" y="2256140"/>
            <a:ext cx="102600" cy="921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5" name="Google Shape;245;p26"/>
          <p:cNvSpPr/>
          <p:nvPr/>
        </p:nvSpPr>
        <p:spPr>
          <a:xfrm>
            <a:off x="7880010" y="2642685"/>
            <a:ext cx="102600" cy="921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6" name="Google Shape;246;p26"/>
          <p:cNvSpPr/>
          <p:nvPr/>
        </p:nvSpPr>
        <p:spPr>
          <a:xfrm>
            <a:off x="8464443" y="2292899"/>
            <a:ext cx="102600" cy="921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7" name="Google Shape;247;p26"/>
          <p:cNvSpPr txBox="1"/>
          <p:nvPr/>
        </p:nvSpPr>
        <p:spPr>
          <a:xfrm>
            <a:off x="6637659" y="2978068"/>
            <a:ext cx="1289700" cy="1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Weight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48" name="Google Shape;248;p26"/>
          <p:cNvSpPr txBox="1"/>
          <p:nvPr/>
        </p:nvSpPr>
        <p:spPr>
          <a:xfrm>
            <a:off x="4616825" y="1788749"/>
            <a:ext cx="1289700" cy="1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Speed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249" name="Google Shape;249;p26"/>
          <p:cNvCxnSpPr/>
          <p:nvPr/>
        </p:nvCxnSpPr>
        <p:spPr>
          <a:xfrm>
            <a:off x="5906413" y="1616158"/>
            <a:ext cx="2983800" cy="6546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0" name="Google Shape;250;p26"/>
          <p:cNvSpPr txBox="1"/>
          <p:nvPr/>
        </p:nvSpPr>
        <p:spPr>
          <a:xfrm>
            <a:off x="6469051" y="582700"/>
            <a:ext cx="1584300" cy="1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Dogs </a:t>
            </a:r>
            <a:r>
              <a:rPr lang="en" sz="1800">
                <a:latin typeface="Lato"/>
                <a:ea typeface="Lato"/>
                <a:cs typeface="Lato"/>
                <a:sym typeface="Lato"/>
              </a:rPr>
              <a:t>vs. </a:t>
            </a:r>
            <a:r>
              <a:rPr lang="en" sz="18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Cats</a:t>
            </a:r>
            <a:endParaRPr sz="18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1" name="Google Shape;251;p26"/>
          <p:cNvSpPr txBox="1"/>
          <p:nvPr/>
        </p:nvSpPr>
        <p:spPr>
          <a:xfrm>
            <a:off x="4766200" y="3843200"/>
            <a:ext cx="54984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1200"/>
              </a:spcAft>
              <a:buNone/>
            </a:pPr>
            <a:r>
              <a:rPr b="1" lang="en" sz="3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b + w</a:t>
            </a:r>
            <a:r>
              <a:rPr b="1" baseline="-25000" lang="en" sz="3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r>
              <a:rPr b="1" lang="en" sz="3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x</a:t>
            </a:r>
            <a:r>
              <a:rPr b="1" baseline="-25000" lang="en" sz="3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r>
              <a:rPr b="1" lang="en" sz="3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+ w</a:t>
            </a:r>
            <a:r>
              <a:rPr b="1" baseline="-25000" lang="en" sz="3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r>
              <a:rPr b="1" lang="en" sz="3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x</a:t>
            </a:r>
            <a:r>
              <a:rPr b="1" baseline="-25000" lang="en" sz="3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2 </a:t>
            </a:r>
            <a:r>
              <a:rPr b="1" baseline="30000" lang="en" sz="3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b="1" lang="en" sz="3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= 0</a:t>
            </a:r>
            <a:endParaRPr b="1" sz="35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52" name="Google Shape;25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8100" y="3135863"/>
            <a:ext cx="306705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26"/>
          <p:cNvSpPr txBox="1"/>
          <p:nvPr/>
        </p:nvSpPr>
        <p:spPr>
          <a:xfrm>
            <a:off x="303300" y="888425"/>
            <a:ext cx="4313400" cy="41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Dogs = 1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Cats = -1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For each </a:t>
            </a: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incorrectly predicted 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datapoint (x1, x2, a):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Repeat until no misclassified data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7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does the Algorithm work?</a:t>
            </a:r>
            <a:endParaRPr/>
          </a:p>
        </p:txBody>
      </p:sp>
      <p:sp>
        <p:nvSpPr>
          <p:cNvPr id="259" name="Google Shape;259;p27"/>
          <p:cNvSpPr txBox="1"/>
          <p:nvPr/>
        </p:nvSpPr>
        <p:spPr>
          <a:xfrm>
            <a:off x="486825" y="1025175"/>
            <a:ext cx="8337000" cy="359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https://www.desmos.com/calculator/0mq9bcyou9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86899" y="715000"/>
            <a:ext cx="5770200" cy="432765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28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Algorithm in Action (GIF)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9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Try it yourself!</a:t>
            </a:r>
            <a:endParaRPr/>
          </a:p>
        </p:txBody>
      </p:sp>
      <p:sp>
        <p:nvSpPr>
          <p:cNvPr id="271" name="Google Shape;271;p29"/>
          <p:cNvSpPr txBox="1"/>
          <p:nvPr/>
        </p:nvSpPr>
        <p:spPr>
          <a:xfrm>
            <a:off x="486825" y="1271675"/>
            <a:ext cx="8183700" cy="35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https://karthikvedula.com/assets/images/perceptronVis_files/plotlyPerceptronVis.html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2825" y="1459275"/>
            <a:ext cx="3067050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0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Expressing as Vectors</a:t>
            </a:r>
            <a:endParaRPr/>
          </a:p>
        </p:txBody>
      </p:sp>
      <p:pic>
        <p:nvPicPr>
          <p:cNvPr id="278" name="Google Shape;27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30075" y="2109225"/>
            <a:ext cx="3067050" cy="118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30"/>
          <p:cNvSpPr/>
          <p:nvPr/>
        </p:nvSpPr>
        <p:spPr>
          <a:xfrm>
            <a:off x="3204875" y="1459275"/>
            <a:ext cx="582600" cy="18309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0" name="Google Shape;280;p30"/>
          <p:cNvSpPr/>
          <p:nvPr/>
        </p:nvSpPr>
        <p:spPr>
          <a:xfrm>
            <a:off x="4119275" y="1333500"/>
            <a:ext cx="582600" cy="19569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1" name="Google Shape;281;p30"/>
          <p:cNvSpPr/>
          <p:nvPr/>
        </p:nvSpPr>
        <p:spPr>
          <a:xfrm>
            <a:off x="5235400" y="1333500"/>
            <a:ext cx="582600" cy="19569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82" name="Google Shape;282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92825" y="3698275"/>
            <a:ext cx="3067050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1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3D Perceptron</a:t>
            </a:r>
            <a:endParaRPr/>
          </a:p>
        </p:txBody>
      </p:sp>
      <p:sp>
        <p:nvSpPr>
          <p:cNvPr id="288" name="Google Shape;288;p31"/>
          <p:cNvSpPr txBox="1"/>
          <p:nvPr/>
        </p:nvSpPr>
        <p:spPr>
          <a:xfrm>
            <a:off x="0" y="0"/>
            <a:ext cx="6132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31"/>
          <p:cNvSpPr txBox="1"/>
          <p:nvPr/>
        </p:nvSpPr>
        <p:spPr>
          <a:xfrm>
            <a:off x="486825" y="1271675"/>
            <a:ext cx="8183700" cy="35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https://karthikvedula.com/assets/images/perceptronVis_files/plotlyPerceptronVis.html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2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Expressing as a “Perceptron”</a:t>
            </a:r>
            <a:endParaRPr/>
          </a:p>
        </p:txBody>
      </p:sp>
      <p:sp>
        <p:nvSpPr>
          <p:cNvPr id="295" name="Google Shape;295;p32"/>
          <p:cNvSpPr/>
          <p:nvPr/>
        </p:nvSpPr>
        <p:spPr>
          <a:xfrm>
            <a:off x="3933300" y="2151450"/>
            <a:ext cx="840600" cy="840600"/>
          </a:xfrm>
          <a:prstGeom prst="ellipse">
            <a:avLst/>
          </a:prstGeom>
          <a:noFill/>
          <a:ln cap="flat" cmpd="sng" w="76200">
            <a:solidFill>
              <a:srgbClr val="F4652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latin typeface="Lato"/>
                <a:ea typeface="Lato"/>
                <a:cs typeface="Lato"/>
                <a:sym typeface="Lato"/>
              </a:rPr>
              <a:t>+</a:t>
            </a:r>
            <a:endParaRPr sz="3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6" name="Google Shape;296;p32"/>
          <p:cNvSpPr/>
          <p:nvPr/>
        </p:nvSpPr>
        <p:spPr>
          <a:xfrm>
            <a:off x="1808625" y="1501600"/>
            <a:ext cx="526800" cy="526800"/>
          </a:xfrm>
          <a:prstGeom prst="ellipse">
            <a:avLst/>
          </a:prstGeom>
          <a:noFill/>
          <a:ln cap="flat" cmpd="sng" w="28575">
            <a:solidFill>
              <a:srgbClr val="F4652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x</a:t>
            </a:r>
            <a:endParaRPr sz="22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97" name="Google Shape;297;p32"/>
          <p:cNvSpPr/>
          <p:nvPr/>
        </p:nvSpPr>
        <p:spPr>
          <a:xfrm>
            <a:off x="1808625" y="2174025"/>
            <a:ext cx="526800" cy="526800"/>
          </a:xfrm>
          <a:prstGeom prst="ellipse">
            <a:avLst/>
          </a:prstGeom>
          <a:noFill/>
          <a:ln cap="flat" cmpd="sng" w="28575">
            <a:solidFill>
              <a:srgbClr val="F4652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x</a:t>
            </a:r>
            <a:endParaRPr sz="22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98" name="Google Shape;298;p32"/>
          <p:cNvSpPr/>
          <p:nvPr/>
        </p:nvSpPr>
        <p:spPr>
          <a:xfrm>
            <a:off x="1808625" y="2882150"/>
            <a:ext cx="526800" cy="526800"/>
          </a:xfrm>
          <a:prstGeom prst="ellipse">
            <a:avLst/>
          </a:prstGeom>
          <a:noFill/>
          <a:ln cap="flat" cmpd="sng" w="28575">
            <a:solidFill>
              <a:srgbClr val="F4652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x</a:t>
            </a:r>
            <a:endParaRPr sz="22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299" name="Google Shape;299;p32"/>
          <p:cNvCxnSpPr>
            <a:stCxn id="296" idx="6"/>
            <a:endCxn id="295" idx="2"/>
          </p:cNvCxnSpPr>
          <p:nvPr/>
        </p:nvCxnSpPr>
        <p:spPr>
          <a:xfrm>
            <a:off x="2335425" y="1765000"/>
            <a:ext cx="1597800" cy="806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00" name="Google Shape;300;p32"/>
          <p:cNvCxnSpPr>
            <a:stCxn id="297" idx="6"/>
            <a:endCxn id="295" idx="2"/>
          </p:cNvCxnSpPr>
          <p:nvPr/>
        </p:nvCxnSpPr>
        <p:spPr>
          <a:xfrm>
            <a:off x="2335425" y="2437425"/>
            <a:ext cx="1597800" cy="134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01" name="Google Shape;301;p32"/>
          <p:cNvCxnSpPr>
            <a:stCxn id="298" idx="6"/>
          </p:cNvCxnSpPr>
          <p:nvPr/>
        </p:nvCxnSpPr>
        <p:spPr>
          <a:xfrm flipH="1" rot="10800000">
            <a:off x="2335425" y="2598350"/>
            <a:ext cx="1592400" cy="547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02" name="Google Shape;302;p32"/>
          <p:cNvSpPr txBox="1"/>
          <p:nvPr/>
        </p:nvSpPr>
        <p:spPr>
          <a:xfrm>
            <a:off x="952525" y="1501600"/>
            <a:ext cx="1512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r>
              <a:rPr baseline="-25000"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 </a:t>
            </a:r>
            <a:r>
              <a:rPr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= </a:t>
            </a:r>
            <a:r>
              <a:rPr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sz="1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3" name="Google Shape;303;p32"/>
          <p:cNvSpPr txBox="1"/>
          <p:nvPr/>
        </p:nvSpPr>
        <p:spPr>
          <a:xfrm>
            <a:off x="1149525" y="2181825"/>
            <a:ext cx="1512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r>
              <a:rPr baseline="-25000"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i="1" sz="1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4" name="Google Shape;304;p32"/>
          <p:cNvSpPr txBox="1"/>
          <p:nvPr/>
        </p:nvSpPr>
        <p:spPr>
          <a:xfrm>
            <a:off x="1099475" y="2880050"/>
            <a:ext cx="1512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r>
              <a:rPr baseline="-25000"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endParaRPr i="1" sz="1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5" name="Google Shape;305;p32"/>
          <p:cNvSpPr txBox="1"/>
          <p:nvPr/>
        </p:nvSpPr>
        <p:spPr>
          <a:xfrm>
            <a:off x="2838675" y="1668513"/>
            <a:ext cx="1512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</a:t>
            </a:r>
            <a:r>
              <a:rPr baseline="-25000"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0</a:t>
            </a:r>
            <a:endParaRPr baseline="-25000" i="1" sz="1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6" name="Google Shape;306;p32"/>
          <p:cNvSpPr txBox="1"/>
          <p:nvPr/>
        </p:nvSpPr>
        <p:spPr>
          <a:xfrm>
            <a:off x="2770750" y="2032863"/>
            <a:ext cx="1512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</a:t>
            </a:r>
            <a:r>
              <a:rPr baseline="-25000"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baseline="-25000" i="1" sz="1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7" name="Google Shape;307;p32"/>
          <p:cNvSpPr txBox="1"/>
          <p:nvPr/>
        </p:nvSpPr>
        <p:spPr>
          <a:xfrm>
            <a:off x="2738625" y="2429738"/>
            <a:ext cx="1512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</a:t>
            </a:r>
            <a:r>
              <a:rPr baseline="-25000"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endParaRPr baseline="-25000" i="1" sz="1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308" name="Google Shape;308;p32"/>
          <p:cNvCxnSpPr>
            <a:stCxn id="309" idx="3"/>
            <a:endCxn id="310" idx="2"/>
          </p:cNvCxnSpPr>
          <p:nvPr/>
        </p:nvCxnSpPr>
        <p:spPr>
          <a:xfrm>
            <a:off x="5862750" y="2571825"/>
            <a:ext cx="10890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10" name="Google Shape;310;p32"/>
          <p:cNvSpPr/>
          <p:nvPr/>
        </p:nvSpPr>
        <p:spPr>
          <a:xfrm>
            <a:off x="6951675" y="2308350"/>
            <a:ext cx="526800" cy="5268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9" name="Google Shape;309;p32"/>
          <p:cNvSpPr/>
          <p:nvPr/>
        </p:nvSpPr>
        <p:spPr>
          <a:xfrm>
            <a:off x="5022150" y="2316975"/>
            <a:ext cx="840600" cy="509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sgn()</a:t>
            </a:r>
            <a:endParaRPr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311" name="Google Shape;311;p32"/>
          <p:cNvCxnSpPr>
            <a:stCxn id="295" idx="6"/>
            <a:endCxn id="309" idx="1"/>
          </p:cNvCxnSpPr>
          <p:nvPr/>
        </p:nvCxnSpPr>
        <p:spPr>
          <a:xfrm>
            <a:off x="4773900" y="2571750"/>
            <a:ext cx="2484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12" name="Google Shape;312;p32"/>
          <p:cNvSpPr txBox="1"/>
          <p:nvPr/>
        </p:nvSpPr>
        <p:spPr>
          <a:xfrm>
            <a:off x="952525" y="4348600"/>
            <a:ext cx="840600" cy="46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Inputs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3" name="Google Shape;313;p32"/>
          <p:cNvSpPr txBox="1"/>
          <p:nvPr/>
        </p:nvSpPr>
        <p:spPr>
          <a:xfrm>
            <a:off x="2465425" y="4344625"/>
            <a:ext cx="1195800" cy="46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Weights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4" name="Google Shape;314;p32"/>
          <p:cNvSpPr txBox="1"/>
          <p:nvPr/>
        </p:nvSpPr>
        <p:spPr>
          <a:xfrm>
            <a:off x="4708500" y="4183075"/>
            <a:ext cx="1467900" cy="46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Activation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Function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5" name="Google Shape;315;p32"/>
          <p:cNvSpPr txBox="1"/>
          <p:nvPr/>
        </p:nvSpPr>
        <p:spPr>
          <a:xfrm>
            <a:off x="6794775" y="4348600"/>
            <a:ext cx="920400" cy="46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Output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6" name="Google Shape;316;p32"/>
          <p:cNvSpPr/>
          <p:nvPr/>
        </p:nvSpPr>
        <p:spPr>
          <a:xfrm>
            <a:off x="1793125" y="3590275"/>
            <a:ext cx="526800" cy="526800"/>
          </a:xfrm>
          <a:prstGeom prst="ellipse">
            <a:avLst/>
          </a:prstGeom>
          <a:noFill/>
          <a:ln cap="flat" cmpd="sng" w="28575">
            <a:solidFill>
              <a:srgbClr val="F4652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x</a:t>
            </a:r>
            <a:endParaRPr sz="22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317" name="Google Shape;317;p32"/>
          <p:cNvCxnSpPr>
            <a:stCxn id="316" idx="6"/>
          </p:cNvCxnSpPr>
          <p:nvPr/>
        </p:nvCxnSpPr>
        <p:spPr>
          <a:xfrm flipH="1" rot="10800000">
            <a:off x="2319925" y="2625175"/>
            <a:ext cx="1581000" cy="1228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18" name="Google Shape;318;p32"/>
          <p:cNvSpPr txBox="1"/>
          <p:nvPr/>
        </p:nvSpPr>
        <p:spPr>
          <a:xfrm>
            <a:off x="1073325" y="3566875"/>
            <a:ext cx="1512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</a:t>
            </a:r>
            <a:r>
              <a:rPr baseline="-25000"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endParaRPr i="1" sz="1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9" name="Google Shape;319;p32"/>
          <p:cNvSpPr txBox="1"/>
          <p:nvPr/>
        </p:nvSpPr>
        <p:spPr>
          <a:xfrm>
            <a:off x="2738625" y="2886938"/>
            <a:ext cx="1512900" cy="1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</a:t>
            </a:r>
            <a:r>
              <a:rPr baseline="-25000" i="1" lang="en" sz="1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endParaRPr baseline="-25000" i="1" sz="1800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Binary Classification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3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Caveats:</a:t>
            </a:r>
            <a:endParaRPr/>
          </a:p>
        </p:txBody>
      </p:sp>
      <p:sp>
        <p:nvSpPr>
          <p:cNvPr id="325" name="Google Shape;325;p33"/>
          <p:cNvSpPr txBox="1"/>
          <p:nvPr/>
        </p:nvSpPr>
        <p:spPr>
          <a:xfrm>
            <a:off x="303300" y="1176600"/>
            <a:ext cx="4773000" cy="164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Only works on linearly 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separable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data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Not always 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is 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best solution given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26" name="Google Shape;326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0980" y="1610700"/>
            <a:ext cx="3850924" cy="264337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7" name="Google Shape;327;p33"/>
          <p:cNvCxnSpPr/>
          <p:nvPr/>
        </p:nvCxnSpPr>
        <p:spPr>
          <a:xfrm flipH="1" rot="10800000">
            <a:off x="4148675" y="1912929"/>
            <a:ext cx="4874400" cy="182850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4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More info (for those who like coding)</a:t>
            </a:r>
            <a:endParaRPr/>
          </a:p>
        </p:txBody>
      </p:sp>
      <p:sp>
        <p:nvSpPr>
          <p:cNvPr id="333" name="Google Shape;333;p34"/>
          <p:cNvSpPr txBox="1"/>
          <p:nvPr/>
        </p:nvSpPr>
        <p:spPr>
          <a:xfrm>
            <a:off x="381000" y="1165425"/>
            <a:ext cx="7911300" cy="37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8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https://karthikvedula.com/2024/01/05/visualizing-the-perceptron-learning-algorithm/</a:t>
            </a:r>
            <a:r>
              <a:rPr lang="en" sz="1800">
                <a:latin typeface="Lato"/>
                <a:ea typeface="Lato"/>
                <a:cs typeface="Lato"/>
                <a:sym typeface="Lato"/>
              </a:rPr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</a:t>
            </a:r>
            <a:r>
              <a:rPr lang="en" sz="18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/</a:t>
            </a:r>
            <a:r>
              <a:rPr lang="en" sz="18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6"/>
              </a:rPr>
              <a:t>karthikvedula.com/2024/05/25/coding-with-karthik-perceptron-learning-algorithm-in-c/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Binary Classification?</a:t>
            </a:r>
            <a:endParaRPr/>
          </a:p>
        </p:txBody>
      </p:sp>
      <p:sp>
        <p:nvSpPr>
          <p:cNvPr id="90" name="Google Shape;90;p16"/>
          <p:cNvSpPr txBox="1"/>
          <p:nvPr/>
        </p:nvSpPr>
        <p:spPr>
          <a:xfrm>
            <a:off x="303300" y="1269425"/>
            <a:ext cx="8520600" cy="13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Binary Classification = Yes or No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Cat or Dog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Spam or Not Spam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91" name="Google Shape;91;p16"/>
          <p:cNvCxnSpPr>
            <a:stCxn id="90" idx="0"/>
          </p:cNvCxnSpPr>
          <p:nvPr/>
        </p:nvCxnSpPr>
        <p:spPr>
          <a:xfrm>
            <a:off x="4563600" y="1269425"/>
            <a:ext cx="8400" cy="3364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" name="Google Shape;92;p16"/>
          <p:cNvCxnSpPr/>
          <p:nvPr/>
        </p:nvCxnSpPr>
        <p:spPr>
          <a:xfrm>
            <a:off x="4563600" y="4633925"/>
            <a:ext cx="4344900" cy="102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3" name="Google Shape;93;p16"/>
          <p:cNvSpPr/>
          <p:nvPr/>
        </p:nvSpPr>
        <p:spPr>
          <a:xfrm>
            <a:off x="4974500" y="155840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4" name="Google Shape;94;p16"/>
          <p:cNvSpPr/>
          <p:nvPr/>
        </p:nvSpPr>
        <p:spPr>
          <a:xfrm>
            <a:off x="6935713" y="3918825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5" name="Google Shape;95;p16"/>
          <p:cNvSpPr/>
          <p:nvPr/>
        </p:nvSpPr>
        <p:spPr>
          <a:xfrm>
            <a:off x="5769875" y="2048975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" name="Google Shape;96;p16"/>
          <p:cNvSpPr/>
          <p:nvPr/>
        </p:nvSpPr>
        <p:spPr>
          <a:xfrm>
            <a:off x="5098638" y="27702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7" name="Google Shape;97;p16"/>
          <p:cNvSpPr/>
          <p:nvPr/>
        </p:nvSpPr>
        <p:spPr>
          <a:xfrm>
            <a:off x="5769875" y="24994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8" name="Google Shape;98;p16"/>
          <p:cNvSpPr/>
          <p:nvPr/>
        </p:nvSpPr>
        <p:spPr>
          <a:xfrm>
            <a:off x="6417650" y="161860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9" name="Google Shape;99;p16"/>
          <p:cNvSpPr/>
          <p:nvPr/>
        </p:nvSpPr>
        <p:spPr>
          <a:xfrm>
            <a:off x="7746313" y="3503600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0" name="Google Shape;100;p16"/>
          <p:cNvSpPr/>
          <p:nvPr/>
        </p:nvSpPr>
        <p:spPr>
          <a:xfrm>
            <a:off x="7601713" y="4110100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" name="Google Shape;101;p16"/>
          <p:cNvSpPr/>
          <p:nvPr/>
        </p:nvSpPr>
        <p:spPr>
          <a:xfrm>
            <a:off x="8424938" y="3561275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2" name="Google Shape;102;p16"/>
          <p:cNvSpPr txBox="1"/>
          <p:nvPr/>
        </p:nvSpPr>
        <p:spPr>
          <a:xfrm>
            <a:off x="5851750" y="4636325"/>
            <a:ext cx="1816500" cy="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Weight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" name="Google Shape;103;p16"/>
          <p:cNvSpPr txBox="1"/>
          <p:nvPr/>
        </p:nvSpPr>
        <p:spPr>
          <a:xfrm>
            <a:off x="3005225" y="2770250"/>
            <a:ext cx="1816500" cy="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Speed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4" name="Google Shape;104;p16"/>
          <p:cNvSpPr txBox="1"/>
          <p:nvPr/>
        </p:nvSpPr>
        <p:spPr>
          <a:xfrm>
            <a:off x="6085025" y="889200"/>
            <a:ext cx="2231700" cy="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Dogs </a:t>
            </a:r>
            <a:r>
              <a:rPr lang="en" sz="1800">
                <a:latin typeface="Lato"/>
                <a:ea typeface="Lato"/>
                <a:cs typeface="Lato"/>
                <a:sym typeface="Lato"/>
              </a:rPr>
              <a:t>vs. </a:t>
            </a:r>
            <a:r>
              <a:rPr lang="en" sz="18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Cats</a:t>
            </a:r>
            <a:endParaRPr sz="18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/>
          <p:nvPr>
            <p:ph type="title"/>
          </p:nvPr>
        </p:nvSpPr>
        <p:spPr>
          <a:xfrm>
            <a:off x="311700" y="24882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Using a Line to Separate</a:t>
            </a:r>
            <a:endParaRPr/>
          </a:p>
        </p:txBody>
      </p:sp>
      <p:sp>
        <p:nvSpPr>
          <p:cNvPr id="110" name="Google Shape;110;p17"/>
          <p:cNvSpPr txBox="1"/>
          <p:nvPr/>
        </p:nvSpPr>
        <p:spPr>
          <a:xfrm>
            <a:off x="303300" y="964625"/>
            <a:ext cx="35568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Binary Classification = Yes or No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Cat or Dog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Spam or Not Spam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Use a line to separate the two groups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111" name="Google Shape;111;p17"/>
          <p:cNvCxnSpPr/>
          <p:nvPr/>
        </p:nvCxnSpPr>
        <p:spPr>
          <a:xfrm>
            <a:off x="4559400" y="1286225"/>
            <a:ext cx="8400" cy="33645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2" name="Google Shape;112;p17"/>
          <p:cNvCxnSpPr/>
          <p:nvPr/>
        </p:nvCxnSpPr>
        <p:spPr>
          <a:xfrm>
            <a:off x="4563600" y="4633925"/>
            <a:ext cx="4344900" cy="102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3" name="Google Shape;113;p17"/>
          <p:cNvSpPr/>
          <p:nvPr/>
        </p:nvSpPr>
        <p:spPr>
          <a:xfrm>
            <a:off x="4974500" y="155840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4" name="Google Shape;114;p17"/>
          <p:cNvSpPr/>
          <p:nvPr/>
        </p:nvSpPr>
        <p:spPr>
          <a:xfrm>
            <a:off x="6935713" y="3918825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5769875" y="2048975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5098638" y="27702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5769875" y="24994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6417650" y="161860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9" name="Google Shape;119;p17"/>
          <p:cNvSpPr/>
          <p:nvPr/>
        </p:nvSpPr>
        <p:spPr>
          <a:xfrm>
            <a:off x="7746313" y="3503600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0" name="Google Shape;120;p17"/>
          <p:cNvSpPr/>
          <p:nvPr/>
        </p:nvSpPr>
        <p:spPr>
          <a:xfrm>
            <a:off x="7601713" y="4110100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1" name="Google Shape;121;p17"/>
          <p:cNvSpPr/>
          <p:nvPr/>
        </p:nvSpPr>
        <p:spPr>
          <a:xfrm>
            <a:off x="8424938" y="3561275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2" name="Google Shape;122;p17"/>
          <p:cNvSpPr txBox="1"/>
          <p:nvPr/>
        </p:nvSpPr>
        <p:spPr>
          <a:xfrm>
            <a:off x="5404250" y="4631075"/>
            <a:ext cx="2651700" cy="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Time Spent on Sleeping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23" name="Google Shape;123;p17"/>
          <p:cNvSpPr txBox="1"/>
          <p:nvPr/>
        </p:nvSpPr>
        <p:spPr>
          <a:xfrm>
            <a:off x="3233825" y="2770250"/>
            <a:ext cx="1816500" cy="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Speed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124" name="Google Shape;124;p17"/>
          <p:cNvCxnSpPr/>
          <p:nvPr/>
        </p:nvCxnSpPr>
        <p:spPr>
          <a:xfrm flipH="1" rot="10800000">
            <a:off x="4951700" y="1534475"/>
            <a:ext cx="3556800" cy="2868000"/>
          </a:xfrm>
          <a:prstGeom prst="straightConnector1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5" name="Google Shape;125;p17"/>
          <p:cNvSpPr txBox="1"/>
          <p:nvPr/>
        </p:nvSpPr>
        <p:spPr>
          <a:xfrm>
            <a:off x="5892175" y="640625"/>
            <a:ext cx="2231700" cy="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accent2"/>
                </a:solidFill>
                <a:latin typeface="Lato"/>
                <a:ea typeface="Lato"/>
                <a:cs typeface="Lato"/>
                <a:sym typeface="Lato"/>
              </a:rPr>
              <a:t>Dogs </a:t>
            </a:r>
            <a:r>
              <a:rPr lang="en" sz="1800">
                <a:latin typeface="Lato"/>
                <a:ea typeface="Lato"/>
                <a:cs typeface="Lato"/>
                <a:sym typeface="Lato"/>
              </a:rPr>
              <a:t>vs. </a:t>
            </a:r>
            <a:r>
              <a:rPr lang="en" sz="18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Cats</a:t>
            </a:r>
            <a:endParaRPr sz="1800">
              <a:solidFill>
                <a:schemeClr val="accent1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126" name="Google Shape;126;p17"/>
          <p:cNvCxnSpPr/>
          <p:nvPr/>
        </p:nvCxnSpPr>
        <p:spPr>
          <a:xfrm rot="10800000">
            <a:off x="7070200" y="1595425"/>
            <a:ext cx="479400" cy="470700"/>
          </a:xfrm>
          <a:prstGeom prst="straightConnector1">
            <a:avLst/>
          </a:prstGeom>
          <a:noFill/>
          <a:ln cap="flat" cmpd="sng" w="38100">
            <a:solidFill>
              <a:schemeClr val="accent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7" name="Google Shape;127;p17"/>
          <p:cNvSpPr txBox="1"/>
          <p:nvPr/>
        </p:nvSpPr>
        <p:spPr>
          <a:xfrm>
            <a:off x="7325200" y="998675"/>
            <a:ext cx="1386300" cy="30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Anything on this side is a dog</a:t>
            </a:r>
            <a:endParaRPr sz="15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128" name="Google Shape;128;p17"/>
          <p:cNvCxnSpPr/>
          <p:nvPr/>
        </p:nvCxnSpPr>
        <p:spPr>
          <a:xfrm>
            <a:off x="6050163" y="3648200"/>
            <a:ext cx="496800" cy="44040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9" name="Google Shape;129;p17"/>
          <p:cNvSpPr txBox="1"/>
          <p:nvPr/>
        </p:nvSpPr>
        <p:spPr>
          <a:xfrm>
            <a:off x="6470775" y="3121163"/>
            <a:ext cx="1386300" cy="30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Anything on this side is a cat</a:t>
            </a:r>
            <a:endParaRPr sz="15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8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Distance from a Line to a Point</a:t>
            </a:r>
            <a:endParaRPr/>
          </a:p>
        </p:txBody>
      </p:sp>
      <p:pic>
        <p:nvPicPr>
          <p:cNvPr id="135" name="Google Shape;135;p18"/>
          <p:cNvPicPr preferRelativeResize="0"/>
          <p:nvPr/>
        </p:nvPicPr>
        <p:blipFill rotWithShape="1">
          <a:blip r:embed="rId3">
            <a:alphaModFix/>
          </a:blip>
          <a:srcRect b="0" l="0" r="0" t="22791"/>
          <a:stretch/>
        </p:blipFill>
        <p:spPr>
          <a:xfrm>
            <a:off x="242050" y="1098175"/>
            <a:ext cx="4762500" cy="2831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8"/>
          <p:cNvSpPr txBox="1"/>
          <p:nvPr/>
        </p:nvSpPr>
        <p:spPr>
          <a:xfrm>
            <a:off x="242050" y="3877250"/>
            <a:ext cx="4926000" cy="1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https://www.vedantu.com/maths/perpendicular-distance-of-a-point-from-a-line</a:t>
            </a:r>
            <a:r>
              <a:rPr lang="en" sz="9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9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7" name="Google Shape;137;p18"/>
          <p:cNvSpPr txBox="1"/>
          <p:nvPr/>
        </p:nvSpPr>
        <p:spPr>
          <a:xfrm>
            <a:off x="5883075" y="1098175"/>
            <a:ext cx="3059100" cy="3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But we only care whether the distance is positive (above the line) or negative (below the line)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And we know the denominator is positive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highlight>
                  <a:srgbClr val="FFFF00"/>
                </a:highlight>
                <a:latin typeface="Lato"/>
                <a:ea typeface="Lato"/>
                <a:cs typeface="Lato"/>
                <a:sym typeface="Lato"/>
              </a:rPr>
              <a:t>Therefore, we only care whether Ax1 + By1 + C is positive</a:t>
            </a:r>
            <a:endParaRPr sz="1800">
              <a:solidFill>
                <a:schemeClr val="dk2"/>
              </a:solidFill>
              <a:highlight>
                <a:srgbClr val="FFFF00"/>
              </a:highlight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138" name="Google Shape;138;p18"/>
          <p:cNvCxnSpPr/>
          <p:nvPr/>
        </p:nvCxnSpPr>
        <p:spPr>
          <a:xfrm rot="10800000">
            <a:off x="3989200" y="1905025"/>
            <a:ext cx="1927500" cy="1019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9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Rigorous Proof: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https://brilliant.org/wiki/distance-between-point-and-line/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 txBox="1"/>
          <p:nvPr>
            <p:ph type="title"/>
          </p:nvPr>
        </p:nvSpPr>
        <p:spPr>
          <a:xfrm>
            <a:off x="853950" y="1304850"/>
            <a:ext cx="7436100" cy="291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dk2"/>
                </a:solidFill>
              </a:rPr>
              <a:t>For a line b + w</a:t>
            </a:r>
            <a:r>
              <a:rPr baseline="-25000" lang="en" sz="3500">
                <a:solidFill>
                  <a:schemeClr val="dk2"/>
                </a:solidFill>
              </a:rPr>
              <a:t>1</a:t>
            </a:r>
            <a:r>
              <a:rPr lang="en" sz="3500">
                <a:solidFill>
                  <a:schemeClr val="dk2"/>
                </a:solidFill>
              </a:rPr>
              <a:t>x</a:t>
            </a:r>
            <a:r>
              <a:rPr baseline="-25000" lang="en" sz="3500">
                <a:solidFill>
                  <a:schemeClr val="dk2"/>
                </a:solidFill>
              </a:rPr>
              <a:t>1</a:t>
            </a:r>
            <a:r>
              <a:rPr lang="en" sz="3500">
                <a:solidFill>
                  <a:schemeClr val="dk2"/>
                </a:solidFill>
              </a:rPr>
              <a:t> + w</a:t>
            </a:r>
            <a:r>
              <a:rPr baseline="-25000" lang="en" sz="3500">
                <a:solidFill>
                  <a:schemeClr val="dk2"/>
                </a:solidFill>
              </a:rPr>
              <a:t>2</a:t>
            </a:r>
            <a:r>
              <a:rPr lang="en" sz="3500">
                <a:solidFill>
                  <a:schemeClr val="dk2"/>
                </a:solidFill>
              </a:rPr>
              <a:t>x</a:t>
            </a:r>
            <a:r>
              <a:rPr baseline="-25000" lang="en" sz="3500">
                <a:solidFill>
                  <a:schemeClr val="dk2"/>
                </a:solidFill>
              </a:rPr>
              <a:t>2 </a:t>
            </a:r>
            <a:r>
              <a:rPr baseline="30000" lang="en" sz="3500">
                <a:solidFill>
                  <a:schemeClr val="dk2"/>
                </a:solidFill>
              </a:rPr>
              <a:t> </a:t>
            </a:r>
            <a:r>
              <a:rPr lang="en" sz="3500">
                <a:solidFill>
                  <a:schemeClr val="dk2"/>
                </a:solidFill>
              </a:rPr>
              <a:t>= 0</a:t>
            </a:r>
            <a:endParaRPr sz="35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5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dk2"/>
                </a:solidFill>
              </a:rPr>
              <a:t>the  prediction is whether </a:t>
            </a:r>
            <a:endParaRPr sz="35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500">
                <a:solidFill>
                  <a:schemeClr val="dk2"/>
                </a:solidFill>
              </a:rPr>
              <a:t>b + w</a:t>
            </a:r>
            <a:r>
              <a:rPr baseline="-25000" lang="en" sz="3500">
                <a:solidFill>
                  <a:schemeClr val="dk2"/>
                </a:solidFill>
              </a:rPr>
              <a:t>1</a:t>
            </a:r>
            <a:r>
              <a:rPr lang="en" sz="3500">
                <a:solidFill>
                  <a:schemeClr val="dk2"/>
                </a:solidFill>
              </a:rPr>
              <a:t>x</a:t>
            </a:r>
            <a:r>
              <a:rPr baseline="-25000" lang="en" sz="3500">
                <a:solidFill>
                  <a:schemeClr val="dk2"/>
                </a:solidFill>
              </a:rPr>
              <a:t>1</a:t>
            </a:r>
            <a:r>
              <a:rPr lang="en" sz="3500">
                <a:solidFill>
                  <a:schemeClr val="dk2"/>
                </a:solidFill>
              </a:rPr>
              <a:t> + w</a:t>
            </a:r>
            <a:r>
              <a:rPr baseline="-25000" lang="en" sz="3500">
                <a:solidFill>
                  <a:schemeClr val="dk2"/>
                </a:solidFill>
              </a:rPr>
              <a:t>2</a:t>
            </a:r>
            <a:r>
              <a:rPr lang="en" sz="3500">
                <a:solidFill>
                  <a:schemeClr val="dk2"/>
                </a:solidFill>
              </a:rPr>
              <a:t>x</a:t>
            </a:r>
            <a:r>
              <a:rPr baseline="-25000" lang="en" sz="3500">
                <a:solidFill>
                  <a:schemeClr val="dk2"/>
                </a:solidFill>
              </a:rPr>
              <a:t>2</a:t>
            </a:r>
            <a:r>
              <a:rPr baseline="30000" lang="en" sz="3500">
                <a:solidFill>
                  <a:schemeClr val="dk2"/>
                </a:solidFill>
              </a:rPr>
              <a:t> </a:t>
            </a:r>
            <a:r>
              <a:rPr lang="en" sz="3500">
                <a:solidFill>
                  <a:schemeClr val="dk2"/>
                </a:solidFill>
              </a:rPr>
              <a:t> is</a:t>
            </a:r>
            <a:endParaRPr sz="35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500">
                <a:solidFill>
                  <a:schemeClr val="dk2"/>
                </a:solidFill>
              </a:rPr>
              <a:t>positive (dog) or negative (cat)</a:t>
            </a:r>
            <a:endParaRPr sz="35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1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Just as a side note… you can also visualize it as a plane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2"/>
          <p:cNvSpPr/>
          <p:nvPr/>
        </p:nvSpPr>
        <p:spPr>
          <a:xfrm rot="2355281">
            <a:off x="5257061" y="519554"/>
            <a:ext cx="3343876" cy="2461692"/>
          </a:xfrm>
          <a:prstGeom prst="parallelogram">
            <a:avLst>
              <a:gd fmla="val 35679" name="adj"/>
            </a:avLst>
          </a:prstGeom>
          <a:solidFill>
            <a:srgbClr val="F3F3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9" name="Google Shape;159;p22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Using a Plane to Separate</a:t>
            </a:r>
            <a:endParaRPr/>
          </a:p>
        </p:txBody>
      </p:sp>
      <p:sp>
        <p:nvSpPr>
          <p:cNvPr id="160" name="Google Shape;160;p22"/>
          <p:cNvSpPr txBox="1"/>
          <p:nvPr/>
        </p:nvSpPr>
        <p:spPr>
          <a:xfrm>
            <a:off x="303300" y="1176600"/>
            <a:ext cx="4773000" cy="3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The problem is colors cannot be quantified - let’s use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Dogs = 1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○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Cats = -1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9144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This turns our problem into a plane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</a:pP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For a plane y = b + w</a:t>
            </a:r>
            <a:r>
              <a:rPr b="1" baseline="-25000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x</a:t>
            </a:r>
            <a:r>
              <a:rPr b="1" baseline="-25000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+ w</a:t>
            </a:r>
            <a:r>
              <a:rPr b="1" baseline="-25000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x</a:t>
            </a:r>
            <a:r>
              <a:rPr b="1" baseline="-25000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the prediction is whether the y(x</a:t>
            </a:r>
            <a:r>
              <a:rPr b="1" baseline="-25000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, x</a:t>
            </a:r>
            <a:r>
              <a:rPr b="1" baseline="-25000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r>
              <a:rPr b="1"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) is positive (dog) or negative (cat)</a:t>
            </a:r>
            <a:endParaRPr/>
          </a:p>
        </p:txBody>
      </p:sp>
      <p:cxnSp>
        <p:nvCxnSpPr>
          <p:cNvPr id="161" name="Google Shape;161;p22"/>
          <p:cNvCxnSpPr/>
          <p:nvPr/>
        </p:nvCxnSpPr>
        <p:spPr>
          <a:xfrm>
            <a:off x="4847700" y="1648800"/>
            <a:ext cx="1949700" cy="1581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2" name="Google Shape;162;p22"/>
          <p:cNvCxnSpPr/>
          <p:nvPr/>
        </p:nvCxnSpPr>
        <p:spPr>
          <a:xfrm flipH="1">
            <a:off x="6797400" y="1912800"/>
            <a:ext cx="2212200" cy="13179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3" name="Google Shape;163;p22"/>
          <p:cNvCxnSpPr/>
          <p:nvPr/>
        </p:nvCxnSpPr>
        <p:spPr>
          <a:xfrm flipH="1">
            <a:off x="6797475" y="168100"/>
            <a:ext cx="4500" cy="4314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4" name="Google Shape;164;p22"/>
          <p:cNvSpPr/>
          <p:nvPr/>
        </p:nvSpPr>
        <p:spPr>
          <a:xfrm>
            <a:off x="5523600" y="94245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5" name="Google Shape;165;p22"/>
          <p:cNvSpPr/>
          <p:nvPr/>
        </p:nvSpPr>
        <p:spPr>
          <a:xfrm>
            <a:off x="6236275" y="191280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6" name="Google Shape;166;p22"/>
          <p:cNvSpPr/>
          <p:nvPr/>
        </p:nvSpPr>
        <p:spPr>
          <a:xfrm>
            <a:off x="5668200" y="1768200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7" name="Google Shape;167;p22"/>
          <p:cNvSpPr/>
          <p:nvPr/>
        </p:nvSpPr>
        <p:spPr>
          <a:xfrm>
            <a:off x="6236275" y="1277688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8" name="Google Shape;168;p22"/>
          <p:cNvSpPr/>
          <p:nvPr/>
        </p:nvSpPr>
        <p:spPr>
          <a:xfrm>
            <a:off x="7262725" y="1362838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9" name="Google Shape;169;p22"/>
          <p:cNvSpPr/>
          <p:nvPr/>
        </p:nvSpPr>
        <p:spPr>
          <a:xfrm>
            <a:off x="7213400" y="2153963"/>
            <a:ext cx="144600" cy="144600"/>
          </a:xfrm>
          <a:prstGeom prst="ellipse">
            <a:avLst/>
          </a:prstGeom>
          <a:solidFill>
            <a:schemeClr val="accen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0" name="Google Shape;170;p22"/>
          <p:cNvSpPr/>
          <p:nvPr/>
        </p:nvSpPr>
        <p:spPr>
          <a:xfrm>
            <a:off x="5076300" y="2367438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1" name="Google Shape;171;p22"/>
          <p:cNvSpPr/>
          <p:nvPr/>
        </p:nvSpPr>
        <p:spPr>
          <a:xfrm>
            <a:off x="7510400" y="3788438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2" name="Google Shape;172;p22"/>
          <p:cNvSpPr/>
          <p:nvPr/>
        </p:nvSpPr>
        <p:spPr>
          <a:xfrm>
            <a:off x="8379975" y="2696988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73" name="Google Shape;173;p22"/>
          <p:cNvSpPr/>
          <p:nvPr/>
        </p:nvSpPr>
        <p:spPr>
          <a:xfrm>
            <a:off x="5932625" y="3353638"/>
            <a:ext cx="144600" cy="144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