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y="5143500" cx="9144000"/>
  <p:notesSz cx="6858000" cy="9144000"/>
  <p:embeddedFontLst>
    <p:embeddedFont>
      <p:font typeface="Raleway"/>
      <p:regular r:id="rId48"/>
      <p:bold r:id="rId49"/>
      <p:italic r:id="rId50"/>
      <p:boldItalic r:id="rId51"/>
    </p:embeddedFont>
    <p:embeddedFont>
      <p:font typeface="Lato"/>
      <p:regular r:id="rId52"/>
      <p:bold r:id="rId53"/>
      <p:italic r:id="rId54"/>
      <p:boldItalic r:id="rId55"/>
    </p:embeddedFont>
    <p:embeddedFont>
      <p:font typeface="EB Garamond"/>
      <p:regular r:id="rId56"/>
      <p:bold r:id="rId57"/>
      <p:italic r:id="rId58"/>
      <p:boldItalic r:id="rId5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aleway-regular.fntdata"/><Relationship Id="rId47" Type="http://schemas.openxmlformats.org/officeDocument/2006/relationships/slide" Target="slides/slide42.xml"/><Relationship Id="rId49" Type="http://schemas.openxmlformats.org/officeDocument/2006/relationships/font" Target="fonts/Raleway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aleway-boldItalic.fntdata"/><Relationship Id="rId50" Type="http://schemas.openxmlformats.org/officeDocument/2006/relationships/font" Target="fonts/Raleway-italic.fntdata"/><Relationship Id="rId53" Type="http://schemas.openxmlformats.org/officeDocument/2006/relationships/font" Target="fonts/Lato-bold.fntdata"/><Relationship Id="rId52" Type="http://schemas.openxmlformats.org/officeDocument/2006/relationships/font" Target="fonts/Lato-regular.fntdata"/><Relationship Id="rId11" Type="http://schemas.openxmlformats.org/officeDocument/2006/relationships/slide" Target="slides/slide6.xml"/><Relationship Id="rId55" Type="http://schemas.openxmlformats.org/officeDocument/2006/relationships/font" Target="fonts/Lato-boldItalic.fntdata"/><Relationship Id="rId10" Type="http://schemas.openxmlformats.org/officeDocument/2006/relationships/slide" Target="slides/slide5.xml"/><Relationship Id="rId54" Type="http://schemas.openxmlformats.org/officeDocument/2006/relationships/font" Target="fonts/Lato-italic.fntdata"/><Relationship Id="rId13" Type="http://schemas.openxmlformats.org/officeDocument/2006/relationships/slide" Target="slides/slide8.xml"/><Relationship Id="rId57" Type="http://schemas.openxmlformats.org/officeDocument/2006/relationships/font" Target="fonts/EBGaramond-bold.fntdata"/><Relationship Id="rId12" Type="http://schemas.openxmlformats.org/officeDocument/2006/relationships/slide" Target="slides/slide7.xml"/><Relationship Id="rId56" Type="http://schemas.openxmlformats.org/officeDocument/2006/relationships/font" Target="fonts/EBGaramond-regular.fntdata"/><Relationship Id="rId15" Type="http://schemas.openxmlformats.org/officeDocument/2006/relationships/slide" Target="slides/slide10.xml"/><Relationship Id="rId59" Type="http://schemas.openxmlformats.org/officeDocument/2006/relationships/font" Target="fonts/EBGaramond-boldItalic.fntdata"/><Relationship Id="rId14" Type="http://schemas.openxmlformats.org/officeDocument/2006/relationships/slide" Target="slides/slide9.xml"/><Relationship Id="rId58" Type="http://schemas.openxmlformats.org/officeDocument/2006/relationships/font" Target="fonts/EBGaramond-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147a15470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g3147a15470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e382c01338_1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2e382c01338_1_20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e4443d6a03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2e4443d6a03_0_1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e4443d6a03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2e4443d6a03_0_19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e382c01338_1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g2e382c01338_1_2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e382c01338_1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2e382c01338_1_2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e382c01338_1_2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2e382c01338_1_2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e382c01338_1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2e382c01338_1_26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e382c01338_1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2e382c01338_1_28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2e382c01338_1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g2e382c01338_1_29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2e382c01338_1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g2e382c01338_1_3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382c01338_1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2e382c01338_1_8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e382c01338_1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2e382c01338_1_3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2e382c01338_1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g2e382c01338_1_35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e4443d6a03_0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2e4443d6a03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e382c01338_1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g2e382c01338_1_36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e382c01338_1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g2e382c01338_1_38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2e382c01338_1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g2e382c01338_1_4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2e382c01338_1_4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2e382c01338_1_4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2e382c01338_1_4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g2e382c01338_1_4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2e382c01338_1_4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g2e382c01338_1_4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2e382c01338_1_4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2" name="Google Shape;542;g2e382c01338_1_47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2e382c01338_1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g2e382c01338_1_1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9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2e382c01338_1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g2e382c01338_1_49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2e382c01338_1_5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g2e382c01338_1_5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2e382c01338_1_5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g2e382c01338_1_5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2e382c01338_1_5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g2e382c01338_1_58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2e382c01338_1_6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g2e382c01338_1_6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2e382c01338_1_6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g2e382c01338_1_6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g2e382c01338_1_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g2e382c01338_1_6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e4443d6a03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2e4443d6a03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2e382c01338_1_6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8" name="Google Shape;718;g2e382c01338_1_6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2e382c01338_1_6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3" name="Google Shape;723;g2e382c01338_1_6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e382c01338_1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g2e382c01338_1_1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g2e4443d6a03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9" name="Google Shape;729;g2e4443d6a03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2e64b192cfe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Google Shape;735;g2e64b192cfe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8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g2e64b192cf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0" name="Google Shape;740;g2e64b192cf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e382c01338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g2e382c01338_1_1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382c01338_1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2e382c01338_1_15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e382c01338_1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2e382c01338_1_16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e382c01338_1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2e382c01338_1_18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e382c01338_1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2e382c01338_1_19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7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8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9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s://www.youtube.com/watch?v=IHZwWFHWa-w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Linear Regression to</a:t>
            </a:r>
            <a:endParaRPr b="0" sz="35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Neural Networks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3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Repeat this for all data</a:t>
            </a:r>
            <a:endParaRPr/>
          </a:p>
        </p:txBody>
      </p:sp>
      <p:cxnSp>
        <p:nvCxnSpPr>
          <p:cNvPr id="222" name="Google Shape;222;p23"/>
          <p:cNvCxnSpPr/>
          <p:nvPr/>
        </p:nvCxnSpPr>
        <p:spPr>
          <a:xfrm flipH="1" rot="10800000">
            <a:off x="1714500" y="1369219"/>
            <a:ext cx="3960495" cy="2716195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23" name="Google Shape;223;p23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3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23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3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23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23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3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23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23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23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3" name="Google Shape;233;p23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34" name="Google Shape;234;p23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4"/>
          <p:cNvSpPr txBox="1"/>
          <p:nvPr>
            <p:ph type="title"/>
          </p:nvPr>
        </p:nvSpPr>
        <p:spPr>
          <a:xfrm>
            <a:off x="628650" y="37504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Repeat this for all data</a:t>
            </a:r>
            <a:endParaRPr/>
          </a:p>
        </p:txBody>
      </p:sp>
      <p:cxnSp>
        <p:nvCxnSpPr>
          <p:cNvPr id="240" name="Google Shape;240;p24"/>
          <p:cNvCxnSpPr/>
          <p:nvPr/>
        </p:nvCxnSpPr>
        <p:spPr>
          <a:xfrm flipH="1" rot="10800000">
            <a:off x="1714500" y="2336114"/>
            <a:ext cx="4651500" cy="174930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41" name="Google Shape;241;p24"/>
          <p:cNvSpPr/>
          <p:nvPr/>
        </p:nvSpPr>
        <p:spPr>
          <a:xfrm>
            <a:off x="4354830" y="2366556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4"/>
          <p:cNvSpPr/>
          <p:nvPr/>
        </p:nvSpPr>
        <p:spPr>
          <a:xfrm>
            <a:off x="3034665" y="239068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24"/>
          <p:cNvSpPr/>
          <p:nvPr/>
        </p:nvSpPr>
        <p:spPr>
          <a:xfrm>
            <a:off x="2481944" y="316193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24"/>
          <p:cNvSpPr/>
          <p:nvPr/>
        </p:nvSpPr>
        <p:spPr>
          <a:xfrm>
            <a:off x="4572000" y="141784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24"/>
          <p:cNvSpPr/>
          <p:nvPr/>
        </p:nvSpPr>
        <p:spPr>
          <a:xfrm>
            <a:off x="3471455" y="172901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24"/>
          <p:cNvSpPr/>
          <p:nvPr/>
        </p:nvSpPr>
        <p:spPr>
          <a:xfrm>
            <a:off x="3344093" y="406311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24"/>
          <p:cNvSpPr/>
          <p:nvPr/>
        </p:nvSpPr>
        <p:spPr>
          <a:xfrm>
            <a:off x="5025935" y="328458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24"/>
          <p:cNvSpPr/>
          <p:nvPr/>
        </p:nvSpPr>
        <p:spPr>
          <a:xfrm>
            <a:off x="4227467" y="370259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24"/>
          <p:cNvSpPr/>
          <p:nvPr/>
        </p:nvSpPr>
        <p:spPr>
          <a:xfrm>
            <a:off x="6046471" y="2513331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24"/>
          <p:cNvSpPr/>
          <p:nvPr/>
        </p:nvSpPr>
        <p:spPr>
          <a:xfrm>
            <a:off x="5674995" y="2243910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1" name="Google Shape;251;p24"/>
          <p:cNvCxnSpPr/>
          <p:nvPr/>
        </p:nvCxnSpPr>
        <p:spPr>
          <a:xfrm>
            <a:off x="724172" y="4585063"/>
            <a:ext cx="7261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52" name="Google Shape;252;p24"/>
          <p:cNvCxnSpPr/>
          <p:nvPr/>
        </p:nvCxnSpPr>
        <p:spPr>
          <a:xfrm flipH="1" rot="10800000">
            <a:off x="1045031" y="1369198"/>
            <a:ext cx="8100" cy="3581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5"/>
          <p:cNvSpPr txBox="1"/>
          <p:nvPr>
            <p:ph type="title"/>
          </p:nvPr>
        </p:nvSpPr>
        <p:spPr>
          <a:xfrm>
            <a:off x="628650" y="37504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Repeat this for all data</a:t>
            </a:r>
            <a:endParaRPr/>
          </a:p>
        </p:txBody>
      </p:sp>
      <p:cxnSp>
        <p:nvCxnSpPr>
          <p:cNvPr id="258" name="Google Shape;258;p25"/>
          <p:cNvCxnSpPr/>
          <p:nvPr/>
        </p:nvCxnSpPr>
        <p:spPr>
          <a:xfrm flipH="1" rot="10800000">
            <a:off x="1714500" y="1519514"/>
            <a:ext cx="2656800" cy="256590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59" name="Google Shape;259;p25"/>
          <p:cNvSpPr/>
          <p:nvPr/>
        </p:nvSpPr>
        <p:spPr>
          <a:xfrm>
            <a:off x="4354830" y="2366556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25"/>
          <p:cNvSpPr/>
          <p:nvPr/>
        </p:nvSpPr>
        <p:spPr>
          <a:xfrm>
            <a:off x="3034665" y="239068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5"/>
          <p:cNvSpPr/>
          <p:nvPr/>
        </p:nvSpPr>
        <p:spPr>
          <a:xfrm>
            <a:off x="2481944" y="316193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25"/>
          <p:cNvSpPr/>
          <p:nvPr/>
        </p:nvSpPr>
        <p:spPr>
          <a:xfrm>
            <a:off x="4572000" y="141784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5"/>
          <p:cNvSpPr/>
          <p:nvPr/>
        </p:nvSpPr>
        <p:spPr>
          <a:xfrm>
            <a:off x="3471455" y="172901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5"/>
          <p:cNvSpPr/>
          <p:nvPr/>
        </p:nvSpPr>
        <p:spPr>
          <a:xfrm>
            <a:off x="3344093" y="406311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5"/>
          <p:cNvSpPr/>
          <p:nvPr/>
        </p:nvSpPr>
        <p:spPr>
          <a:xfrm>
            <a:off x="5025935" y="328458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25"/>
          <p:cNvSpPr/>
          <p:nvPr/>
        </p:nvSpPr>
        <p:spPr>
          <a:xfrm>
            <a:off x="4227467" y="370259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25"/>
          <p:cNvSpPr/>
          <p:nvPr/>
        </p:nvSpPr>
        <p:spPr>
          <a:xfrm>
            <a:off x="6046471" y="2513331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5"/>
          <p:cNvSpPr/>
          <p:nvPr/>
        </p:nvSpPr>
        <p:spPr>
          <a:xfrm>
            <a:off x="5674995" y="2243910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9" name="Google Shape;269;p25"/>
          <p:cNvCxnSpPr/>
          <p:nvPr/>
        </p:nvCxnSpPr>
        <p:spPr>
          <a:xfrm>
            <a:off x="724172" y="4585063"/>
            <a:ext cx="7261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70" name="Google Shape;270;p25"/>
          <p:cNvCxnSpPr/>
          <p:nvPr/>
        </p:nvCxnSpPr>
        <p:spPr>
          <a:xfrm flipH="1" rot="10800000">
            <a:off x="1045031" y="1369198"/>
            <a:ext cx="8100" cy="3581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6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Repeat this for all data</a:t>
            </a:r>
            <a:endParaRPr/>
          </a:p>
        </p:txBody>
      </p:sp>
      <p:cxnSp>
        <p:nvCxnSpPr>
          <p:cNvPr id="276" name="Google Shape;276;p26"/>
          <p:cNvCxnSpPr/>
          <p:nvPr/>
        </p:nvCxnSpPr>
        <p:spPr>
          <a:xfrm flipH="1" rot="10800000">
            <a:off x="1714500" y="1663135"/>
            <a:ext cx="5167148" cy="242228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77" name="Google Shape;277;p26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6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9" name="Google Shape;279;p26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6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26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26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3" name="Google Shape;283;p26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26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26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26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87" name="Google Shape;287;p26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88" name="Google Shape;288;p26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7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The Training Algorithm</a:t>
            </a:r>
            <a:endParaRPr/>
          </a:p>
        </p:txBody>
      </p:sp>
      <p:sp>
        <p:nvSpPr>
          <p:cNvPr id="294" name="Google Shape;294;p27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74650" lvl="0" marL="381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Predict – attempt 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Find the cost – how wrong is the model?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Optimize weight (gradient descent) based on cost</a:t>
            </a:r>
            <a:endParaRPr/>
          </a:p>
          <a:p>
            <a:pPr indent="-24130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1200"/>
              </a:spcAft>
              <a:buClr>
                <a:schemeClr val="dk1"/>
              </a:buClr>
              <a:buSzPts val="2100"/>
              <a:buNone/>
            </a:pPr>
            <a:r>
              <a:rPr lang="en"/>
              <a:t>Repeat for all data…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8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So that’s how you find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 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endParaRPr>
              <a:latin typeface="Devanagari MT"/>
              <a:ea typeface="Devanagari MT"/>
              <a:cs typeface="Devanagari MT"/>
              <a:sym typeface="Devanagari MT"/>
            </a:endParaRPr>
          </a:p>
        </p:txBody>
      </p:sp>
      <p:cxnSp>
        <p:nvCxnSpPr>
          <p:cNvPr id="300" name="Google Shape;300;p28"/>
          <p:cNvCxnSpPr/>
          <p:nvPr/>
        </p:nvCxnSpPr>
        <p:spPr>
          <a:xfrm flipH="1" rot="10800000">
            <a:off x="1714500" y="1540489"/>
            <a:ext cx="5408023" cy="2544923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01" name="Google Shape;301;p28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28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28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28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5" name="Google Shape;305;p28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28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28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28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8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28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11" name="Google Shape;311;p28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12" name="Google Shape;312;p28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Why just a small step in the right direction?</a:t>
            </a:r>
            <a:endParaRPr/>
          </a:p>
        </p:txBody>
      </p:sp>
      <p:cxnSp>
        <p:nvCxnSpPr>
          <p:cNvPr id="318" name="Google Shape;318;p29"/>
          <p:cNvCxnSpPr/>
          <p:nvPr/>
        </p:nvCxnSpPr>
        <p:spPr>
          <a:xfrm flipH="1" rot="10800000">
            <a:off x="1714500" y="2816158"/>
            <a:ext cx="4720347" cy="1269256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19" name="Google Shape;319;p29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29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29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29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29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29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29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29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29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9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9" name="Google Shape;329;p29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30" name="Google Shape;330;p29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31" name="Google Shape;331;p29"/>
          <p:cNvSpPr/>
          <p:nvPr/>
        </p:nvSpPr>
        <p:spPr>
          <a:xfrm rot="-901599">
            <a:off x="3700131" y="2055798"/>
            <a:ext cx="244149" cy="915181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cxnSp>
        <p:nvCxnSpPr>
          <p:cNvPr id="337" name="Google Shape;337;p30"/>
          <p:cNvCxnSpPr/>
          <p:nvPr/>
        </p:nvCxnSpPr>
        <p:spPr>
          <a:xfrm flipH="1" rot="10800000">
            <a:off x="1714500" y="1369219"/>
            <a:ext cx="2305924" cy="2716195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38" name="Google Shape;338;p30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30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0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0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0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0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0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0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0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0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48" name="Google Shape;348;p30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49" name="Google Shape;349;p30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cxnSp>
        <p:nvCxnSpPr>
          <p:cNvPr id="355" name="Google Shape;355;p31"/>
          <p:cNvCxnSpPr/>
          <p:nvPr/>
        </p:nvCxnSpPr>
        <p:spPr>
          <a:xfrm flipH="1" rot="10800000">
            <a:off x="1714500" y="1369214"/>
            <a:ext cx="2305800" cy="271620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56" name="Google Shape;356;p31"/>
          <p:cNvSpPr/>
          <p:nvPr/>
        </p:nvSpPr>
        <p:spPr>
          <a:xfrm>
            <a:off x="4354830" y="2366556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31"/>
          <p:cNvSpPr/>
          <p:nvPr/>
        </p:nvSpPr>
        <p:spPr>
          <a:xfrm>
            <a:off x="3034665" y="239068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31"/>
          <p:cNvSpPr/>
          <p:nvPr/>
        </p:nvSpPr>
        <p:spPr>
          <a:xfrm>
            <a:off x="2481944" y="316193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31"/>
          <p:cNvSpPr/>
          <p:nvPr/>
        </p:nvSpPr>
        <p:spPr>
          <a:xfrm>
            <a:off x="4572000" y="141784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31"/>
          <p:cNvSpPr/>
          <p:nvPr/>
        </p:nvSpPr>
        <p:spPr>
          <a:xfrm>
            <a:off x="3471455" y="172901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31"/>
          <p:cNvSpPr/>
          <p:nvPr/>
        </p:nvSpPr>
        <p:spPr>
          <a:xfrm>
            <a:off x="3344093" y="4063118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31"/>
          <p:cNvSpPr/>
          <p:nvPr/>
        </p:nvSpPr>
        <p:spPr>
          <a:xfrm>
            <a:off x="5025935" y="3284584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31"/>
          <p:cNvSpPr/>
          <p:nvPr/>
        </p:nvSpPr>
        <p:spPr>
          <a:xfrm>
            <a:off x="4227467" y="3702595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31"/>
          <p:cNvSpPr/>
          <p:nvPr/>
        </p:nvSpPr>
        <p:spPr>
          <a:xfrm>
            <a:off x="6046471" y="2513331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31"/>
          <p:cNvSpPr/>
          <p:nvPr/>
        </p:nvSpPr>
        <p:spPr>
          <a:xfrm>
            <a:off x="5674995" y="2243910"/>
            <a:ext cx="254700" cy="245400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6" name="Google Shape;366;p31"/>
          <p:cNvCxnSpPr/>
          <p:nvPr/>
        </p:nvCxnSpPr>
        <p:spPr>
          <a:xfrm>
            <a:off x="724172" y="4585063"/>
            <a:ext cx="7261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67" name="Google Shape;367;p31"/>
          <p:cNvCxnSpPr/>
          <p:nvPr/>
        </p:nvCxnSpPr>
        <p:spPr>
          <a:xfrm flipH="1" rot="10800000">
            <a:off x="1045031" y="1369198"/>
            <a:ext cx="8100" cy="3581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68" name="Google Shape;368;p31"/>
          <p:cNvSpPr/>
          <p:nvPr/>
        </p:nvSpPr>
        <p:spPr>
          <a:xfrm rot="8294269">
            <a:off x="3964105" y="1628142"/>
            <a:ext cx="244129" cy="915306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2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cxnSp>
        <p:nvCxnSpPr>
          <p:cNvPr id="374" name="Google Shape;374;p32"/>
          <p:cNvCxnSpPr/>
          <p:nvPr/>
        </p:nvCxnSpPr>
        <p:spPr>
          <a:xfrm flipH="1" rot="10800000">
            <a:off x="1714500" y="2183235"/>
            <a:ext cx="3311435" cy="1902179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75" name="Google Shape;375;p32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6" name="Google Shape;376;p32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7" name="Google Shape;377;p32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32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32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32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32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32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32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32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5" name="Google Shape;385;p32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386" name="Google Shape;386;p32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 Line of Best Fit</a:t>
            </a:r>
            <a:endParaRPr/>
          </a:p>
        </p:txBody>
      </p:sp>
      <p:cxnSp>
        <p:nvCxnSpPr>
          <p:cNvPr id="85" name="Google Shape;85;p15"/>
          <p:cNvCxnSpPr/>
          <p:nvPr/>
        </p:nvCxnSpPr>
        <p:spPr>
          <a:xfrm flipH="1" rot="10800000">
            <a:off x="1469575" y="2538776"/>
            <a:ext cx="5688463" cy="1668009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86" name="Google Shape;86;p15"/>
          <p:cNvSpPr/>
          <p:nvPr/>
        </p:nvSpPr>
        <p:spPr>
          <a:xfrm>
            <a:off x="4391978" y="340723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3492479" y="2480333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5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5"/>
          <p:cNvSpPr/>
          <p:nvPr/>
        </p:nvSpPr>
        <p:spPr>
          <a:xfrm>
            <a:off x="4391978" y="2226587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5"/>
          <p:cNvSpPr/>
          <p:nvPr/>
        </p:nvSpPr>
        <p:spPr>
          <a:xfrm>
            <a:off x="3894825" y="210394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5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5"/>
          <p:cNvSpPr/>
          <p:nvPr/>
        </p:nvSpPr>
        <p:spPr>
          <a:xfrm>
            <a:off x="4846424" y="198122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5"/>
          <p:cNvSpPr/>
          <p:nvPr/>
        </p:nvSpPr>
        <p:spPr>
          <a:xfrm>
            <a:off x="5195344" y="381802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5"/>
          <p:cNvSpPr/>
          <p:nvPr/>
        </p:nvSpPr>
        <p:spPr>
          <a:xfrm>
            <a:off x="4940618" y="279212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5"/>
          <p:cNvSpPr/>
          <p:nvPr/>
        </p:nvSpPr>
        <p:spPr>
          <a:xfrm>
            <a:off x="5664279" y="3037412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96" name="Google Shape;96;p15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97" name="Google Shape;97;p15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98" name="Google Shape;98;p15"/>
          <p:cNvSpPr txBox="1"/>
          <p:nvPr/>
        </p:nvSpPr>
        <p:spPr>
          <a:xfrm>
            <a:off x="6872876" y="923939"/>
            <a:ext cx="2014767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= </a:t>
            </a:r>
            <a:r>
              <a:rPr b="0" i="0" lang="en" sz="3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 + </a:t>
            </a:r>
            <a:r>
              <a:rPr b="0" i="0" lang="en" sz="30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3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cxnSp>
        <p:nvCxnSpPr>
          <p:cNvPr id="392" name="Google Shape;392;p33"/>
          <p:cNvCxnSpPr/>
          <p:nvPr/>
        </p:nvCxnSpPr>
        <p:spPr>
          <a:xfrm flipH="1" rot="10800000">
            <a:off x="1714500" y="2183235"/>
            <a:ext cx="3311435" cy="1902179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393" name="Google Shape;393;p33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33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33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33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33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33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33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33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33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33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3" name="Google Shape;403;p33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404" name="Google Shape;404;p33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405" name="Google Shape;405;p33"/>
          <p:cNvSpPr/>
          <p:nvPr/>
        </p:nvSpPr>
        <p:spPr>
          <a:xfrm rot="8321291">
            <a:off x="4753921" y="2468867"/>
            <a:ext cx="244033" cy="915342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Because we then will never generalize!</a:t>
            </a:r>
            <a:endParaRPr/>
          </a:p>
        </p:txBody>
      </p:sp>
      <p:cxnSp>
        <p:nvCxnSpPr>
          <p:cNvPr id="411" name="Google Shape;411;p34"/>
          <p:cNvCxnSpPr/>
          <p:nvPr/>
        </p:nvCxnSpPr>
        <p:spPr>
          <a:xfrm flipH="1" rot="10800000">
            <a:off x="1714500" y="3027734"/>
            <a:ext cx="5493696" cy="1057681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412" name="Google Shape;412;p34"/>
          <p:cNvSpPr/>
          <p:nvPr/>
        </p:nvSpPr>
        <p:spPr>
          <a:xfrm>
            <a:off x="4354830" y="2366556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34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34"/>
          <p:cNvSpPr/>
          <p:nvPr/>
        </p:nvSpPr>
        <p:spPr>
          <a:xfrm>
            <a:off x="2481944" y="3161939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34"/>
          <p:cNvSpPr/>
          <p:nvPr/>
        </p:nvSpPr>
        <p:spPr>
          <a:xfrm>
            <a:off x="4572000" y="141784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4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34"/>
          <p:cNvSpPr/>
          <p:nvPr/>
        </p:nvSpPr>
        <p:spPr>
          <a:xfrm>
            <a:off x="3344093" y="406311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34"/>
          <p:cNvSpPr/>
          <p:nvPr/>
        </p:nvSpPr>
        <p:spPr>
          <a:xfrm>
            <a:off x="5025935" y="328458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34"/>
          <p:cNvSpPr/>
          <p:nvPr/>
        </p:nvSpPr>
        <p:spPr>
          <a:xfrm>
            <a:off x="4227467" y="37025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0" name="Google Shape;420;p34"/>
          <p:cNvSpPr/>
          <p:nvPr/>
        </p:nvSpPr>
        <p:spPr>
          <a:xfrm>
            <a:off x="6046471" y="251333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34"/>
          <p:cNvSpPr/>
          <p:nvPr/>
        </p:nvSpPr>
        <p:spPr>
          <a:xfrm>
            <a:off x="5674995" y="2243910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22" name="Google Shape;422;p34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423" name="Google Shape;423;p34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5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Increasing the Dimensions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3" name="Google Shape;433;p36"/>
          <p:cNvCxnSpPr/>
          <p:nvPr/>
        </p:nvCxnSpPr>
        <p:spPr>
          <a:xfrm flipH="1" rot="10800000">
            <a:off x="1746648" y="1047566"/>
            <a:ext cx="5408023" cy="2544923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434" name="Google Shape;434;p36"/>
          <p:cNvSpPr/>
          <p:nvPr/>
        </p:nvSpPr>
        <p:spPr>
          <a:xfrm>
            <a:off x="4386978" y="187363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36"/>
          <p:cNvSpPr/>
          <p:nvPr/>
        </p:nvSpPr>
        <p:spPr>
          <a:xfrm>
            <a:off x="3066813" y="1897763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6" name="Google Shape;436;p36"/>
          <p:cNvSpPr/>
          <p:nvPr/>
        </p:nvSpPr>
        <p:spPr>
          <a:xfrm>
            <a:off x="2514092" y="2669016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7" name="Google Shape;437;p36"/>
          <p:cNvSpPr/>
          <p:nvPr/>
        </p:nvSpPr>
        <p:spPr>
          <a:xfrm>
            <a:off x="4604148" y="92492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36"/>
          <p:cNvSpPr/>
          <p:nvPr/>
        </p:nvSpPr>
        <p:spPr>
          <a:xfrm>
            <a:off x="3503603" y="1236093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36"/>
          <p:cNvSpPr/>
          <p:nvPr/>
        </p:nvSpPr>
        <p:spPr>
          <a:xfrm>
            <a:off x="3376241" y="35701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36"/>
          <p:cNvSpPr/>
          <p:nvPr/>
        </p:nvSpPr>
        <p:spPr>
          <a:xfrm>
            <a:off x="5058083" y="279166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36"/>
          <p:cNvSpPr/>
          <p:nvPr/>
        </p:nvSpPr>
        <p:spPr>
          <a:xfrm>
            <a:off x="4259615" y="3209672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36"/>
          <p:cNvSpPr/>
          <p:nvPr/>
        </p:nvSpPr>
        <p:spPr>
          <a:xfrm>
            <a:off x="6078619" y="2020409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36"/>
          <p:cNvSpPr/>
          <p:nvPr/>
        </p:nvSpPr>
        <p:spPr>
          <a:xfrm>
            <a:off x="5707143" y="175098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4" name="Google Shape;444;p36"/>
          <p:cNvCxnSpPr/>
          <p:nvPr/>
        </p:nvCxnSpPr>
        <p:spPr>
          <a:xfrm>
            <a:off x="756320" y="4092140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445" name="Google Shape;445;p36"/>
          <p:cNvCxnSpPr/>
          <p:nvPr/>
        </p:nvCxnSpPr>
        <p:spPr>
          <a:xfrm flipH="1" rot="10800000">
            <a:off x="1320781" y="1047566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446" name="Google Shape;446;p36"/>
          <p:cNvSpPr txBox="1"/>
          <p:nvPr/>
        </p:nvSpPr>
        <p:spPr>
          <a:xfrm>
            <a:off x="3733058" y="4390511"/>
            <a:ext cx="143520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Square Feet</a:t>
            </a:r>
            <a:endParaRPr sz="1100"/>
          </a:p>
        </p:txBody>
      </p:sp>
      <p:sp>
        <p:nvSpPr>
          <p:cNvPr id="447" name="Google Shape;447;p36"/>
          <p:cNvSpPr txBox="1"/>
          <p:nvPr/>
        </p:nvSpPr>
        <p:spPr>
          <a:xfrm>
            <a:off x="340850" y="2118925"/>
            <a:ext cx="68071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Price</a:t>
            </a:r>
            <a:endParaRPr sz="1100"/>
          </a:p>
        </p:txBody>
      </p:sp>
      <p:sp>
        <p:nvSpPr>
          <p:cNvPr id="448" name="Google Shape;448;p36"/>
          <p:cNvSpPr txBox="1"/>
          <p:nvPr>
            <p:ph type="title"/>
          </p:nvPr>
        </p:nvSpPr>
        <p:spPr>
          <a:xfrm>
            <a:off x="668825" y="24189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Example with one input variable (sq. ft)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7"/>
          <p:cNvSpPr/>
          <p:nvPr/>
        </p:nvSpPr>
        <p:spPr>
          <a:xfrm>
            <a:off x="4386978" y="1873634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37"/>
          <p:cNvSpPr/>
          <p:nvPr/>
        </p:nvSpPr>
        <p:spPr>
          <a:xfrm>
            <a:off x="3066813" y="1897763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37"/>
          <p:cNvSpPr/>
          <p:nvPr/>
        </p:nvSpPr>
        <p:spPr>
          <a:xfrm>
            <a:off x="2494704" y="261521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37"/>
          <p:cNvSpPr/>
          <p:nvPr/>
        </p:nvSpPr>
        <p:spPr>
          <a:xfrm>
            <a:off x="4604148" y="92492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37"/>
          <p:cNvSpPr/>
          <p:nvPr/>
        </p:nvSpPr>
        <p:spPr>
          <a:xfrm>
            <a:off x="3503603" y="1236093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37"/>
          <p:cNvSpPr/>
          <p:nvPr/>
        </p:nvSpPr>
        <p:spPr>
          <a:xfrm>
            <a:off x="3376241" y="3570195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37"/>
          <p:cNvSpPr/>
          <p:nvPr/>
        </p:nvSpPr>
        <p:spPr>
          <a:xfrm>
            <a:off x="5058083" y="2791661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37"/>
          <p:cNvSpPr/>
          <p:nvPr/>
        </p:nvSpPr>
        <p:spPr>
          <a:xfrm>
            <a:off x="4259615" y="3209672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37"/>
          <p:cNvSpPr/>
          <p:nvPr/>
        </p:nvSpPr>
        <p:spPr>
          <a:xfrm>
            <a:off x="6078619" y="2020409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37"/>
          <p:cNvSpPr/>
          <p:nvPr/>
        </p:nvSpPr>
        <p:spPr>
          <a:xfrm>
            <a:off x="5707143" y="1750988"/>
            <a:ext cx="254725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3" name="Google Shape;463;p37"/>
          <p:cNvCxnSpPr/>
          <p:nvPr/>
        </p:nvCxnSpPr>
        <p:spPr>
          <a:xfrm>
            <a:off x="756320" y="4092140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464" name="Google Shape;464;p37"/>
          <p:cNvCxnSpPr/>
          <p:nvPr/>
        </p:nvCxnSpPr>
        <p:spPr>
          <a:xfrm flipH="1" rot="10800000">
            <a:off x="1320781" y="1047566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465" name="Google Shape;465;p37"/>
          <p:cNvSpPr txBox="1"/>
          <p:nvPr/>
        </p:nvSpPr>
        <p:spPr>
          <a:xfrm>
            <a:off x="3733058" y="4390511"/>
            <a:ext cx="143520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Square Feet</a:t>
            </a:r>
            <a:endParaRPr sz="1100"/>
          </a:p>
        </p:txBody>
      </p:sp>
      <p:sp>
        <p:nvSpPr>
          <p:cNvPr id="466" name="Google Shape;466;p37"/>
          <p:cNvSpPr txBox="1"/>
          <p:nvPr/>
        </p:nvSpPr>
        <p:spPr>
          <a:xfrm>
            <a:off x="340850" y="2118925"/>
            <a:ext cx="680716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Price</a:t>
            </a:r>
            <a:endParaRPr sz="1100"/>
          </a:p>
        </p:txBody>
      </p:sp>
      <p:cxnSp>
        <p:nvCxnSpPr>
          <p:cNvPr id="467" name="Google Shape;467;p37"/>
          <p:cNvCxnSpPr/>
          <p:nvPr/>
        </p:nvCxnSpPr>
        <p:spPr>
          <a:xfrm flipH="1" rot="10800000">
            <a:off x="681208" y="3052419"/>
            <a:ext cx="2716052" cy="1338092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68" name="Google Shape;468;p37"/>
          <p:cNvSpPr txBox="1"/>
          <p:nvPr/>
        </p:nvSpPr>
        <p:spPr>
          <a:xfrm>
            <a:off x="0" y="4393547"/>
            <a:ext cx="173557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 of Bedrooms</a:t>
            </a:r>
            <a:endParaRPr sz="1100"/>
          </a:p>
        </p:txBody>
      </p:sp>
      <p:sp>
        <p:nvSpPr>
          <p:cNvPr id="469" name="Google Shape;469;p37"/>
          <p:cNvSpPr/>
          <p:nvPr/>
        </p:nvSpPr>
        <p:spPr>
          <a:xfrm>
            <a:off x="1727561" y="1607639"/>
            <a:ext cx="5246071" cy="2459087"/>
          </a:xfrm>
          <a:prstGeom prst="diamond">
            <a:avLst/>
          </a:prstGeom>
          <a:solidFill>
            <a:schemeClr val="accent1">
              <a:alpha val="69803"/>
            </a:schemeClr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37"/>
          <p:cNvSpPr txBox="1"/>
          <p:nvPr/>
        </p:nvSpPr>
        <p:spPr>
          <a:xfrm>
            <a:off x="542228" y="2399246"/>
            <a:ext cx="277960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Y</a:t>
            </a:r>
            <a:endParaRPr sz="1100"/>
          </a:p>
        </p:txBody>
      </p:sp>
      <p:sp>
        <p:nvSpPr>
          <p:cNvPr id="471" name="Google Shape;471;p37"/>
          <p:cNvSpPr txBox="1"/>
          <p:nvPr/>
        </p:nvSpPr>
        <p:spPr>
          <a:xfrm>
            <a:off x="4236380" y="4688882"/>
            <a:ext cx="622493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="1" baseline="-25000" lang="en" sz="2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b="1" sz="21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37"/>
          <p:cNvSpPr txBox="1"/>
          <p:nvPr/>
        </p:nvSpPr>
        <p:spPr>
          <a:xfrm>
            <a:off x="677744" y="4688882"/>
            <a:ext cx="377748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="1" baseline="-25000" lang="en" sz="21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b="1" sz="210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37"/>
          <p:cNvSpPr txBox="1"/>
          <p:nvPr/>
        </p:nvSpPr>
        <p:spPr>
          <a:xfrm>
            <a:off x="5792885" y="1076725"/>
            <a:ext cx="3351116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=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100"/>
          </a:p>
        </p:txBody>
      </p:sp>
      <p:sp>
        <p:nvSpPr>
          <p:cNvPr id="474" name="Google Shape;474;p37"/>
          <p:cNvSpPr txBox="1"/>
          <p:nvPr>
            <p:ph type="title"/>
          </p:nvPr>
        </p:nvSpPr>
        <p:spPr>
          <a:xfrm>
            <a:off x="677750" y="176022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What about 2 variables? – it’s a plane!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8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Gradient Descent in 2D</a:t>
            </a:r>
            <a:endParaRPr/>
          </a:p>
        </p:txBody>
      </p:sp>
      <p:pic>
        <p:nvPicPr>
          <p:cNvPr id="480" name="Google Shape;480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3977" y="779051"/>
            <a:ext cx="27000" cy="27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radient Descent Algorithm — a deep dive | by Robert Kwiatkowski | Towards  Data Science" id="481" name="Google Shape;481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85430" y="1369219"/>
            <a:ext cx="5925392" cy="3623794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38"/>
          <p:cNvSpPr txBox="1"/>
          <p:nvPr/>
        </p:nvSpPr>
        <p:spPr>
          <a:xfrm>
            <a:off x="2285195" y="4212449"/>
            <a:ext cx="4573610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38"/>
          <p:cNvSpPr txBox="1"/>
          <p:nvPr/>
        </p:nvSpPr>
        <p:spPr>
          <a:xfrm>
            <a:off x="6968276" y="4212449"/>
            <a:ext cx="4573610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38"/>
          <p:cNvSpPr txBox="1"/>
          <p:nvPr/>
        </p:nvSpPr>
        <p:spPr>
          <a:xfrm>
            <a:off x="1158217" y="2525377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9"/>
          <p:cNvSpPr txBox="1"/>
          <p:nvPr/>
        </p:nvSpPr>
        <p:spPr>
          <a:xfrm>
            <a:off x="359626" y="1257520"/>
            <a:ext cx="863940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=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100"/>
          </a:p>
        </p:txBody>
      </p:sp>
      <p:sp>
        <p:nvSpPr>
          <p:cNvPr id="490" name="Google Shape;490;p39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What about n-Dimensions? – lets make a network</a:t>
            </a:r>
            <a:endParaRPr/>
          </a:p>
        </p:txBody>
      </p:sp>
      <p:grpSp>
        <p:nvGrpSpPr>
          <p:cNvPr id="491" name="Google Shape;491;p39"/>
          <p:cNvGrpSpPr/>
          <p:nvPr/>
        </p:nvGrpSpPr>
        <p:grpSpPr>
          <a:xfrm>
            <a:off x="2835193" y="2123169"/>
            <a:ext cx="2918836" cy="2905387"/>
            <a:chOff x="4114796" y="3406354"/>
            <a:chExt cx="2995964" cy="3256171"/>
          </a:xfrm>
        </p:grpSpPr>
        <p:sp>
          <p:nvSpPr>
            <p:cNvPr id="492" name="Google Shape;492;p39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493" name="Google Shape;493;p39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494" name="Google Shape;494;p39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496" name="Google Shape;496;p39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sz="1100"/>
            </a:p>
          </p:txBody>
        </p:sp>
        <p:cxnSp>
          <p:nvCxnSpPr>
            <p:cNvPr id="497" name="Google Shape;497;p39"/>
            <p:cNvCxnSpPr>
              <a:stCxn id="492" idx="6"/>
              <a:endCxn id="496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498" name="Google Shape;498;p39"/>
            <p:cNvCxnSpPr>
              <a:stCxn id="493" idx="6"/>
              <a:endCxn id="496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499" name="Google Shape;499;p39"/>
            <p:cNvCxnSpPr>
              <a:endCxn id="496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00" name="Google Shape;500;p39"/>
            <p:cNvCxnSpPr>
              <a:stCxn id="495" idx="6"/>
              <a:endCxn id="496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01" name="Google Shape;501;p39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502" name="Google Shape;502;p39"/>
            <p:cNvCxnSpPr>
              <a:stCxn id="501" idx="6"/>
              <a:endCxn id="496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03" name="Google Shape;503;p39"/>
            <p:cNvSpPr txBox="1"/>
            <p:nvPr/>
          </p:nvSpPr>
          <p:spPr>
            <a:xfrm>
              <a:off x="5079379" y="3512875"/>
              <a:ext cx="493574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39"/>
            <p:cNvSpPr txBox="1"/>
            <p:nvPr/>
          </p:nvSpPr>
          <p:spPr>
            <a:xfrm>
              <a:off x="5096107" y="4098061"/>
              <a:ext cx="579863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39"/>
            <p:cNvSpPr txBox="1"/>
            <p:nvPr/>
          </p:nvSpPr>
          <p:spPr>
            <a:xfrm>
              <a:off x="5096106" y="4564442"/>
              <a:ext cx="735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39"/>
            <p:cNvSpPr txBox="1"/>
            <p:nvPr/>
          </p:nvSpPr>
          <p:spPr>
            <a:xfrm>
              <a:off x="5096107" y="5074428"/>
              <a:ext cx="939846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39"/>
            <p:cNvSpPr txBox="1"/>
            <p:nvPr/>
          </p:nvSpPr>
          <p:spPr>
            <a:xfrm>
              <a:off x="5096106" y="5576608"/>
              <a:ext cx="579864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40"/>
          <p:cNvSpPr txBox="1"/>
          <p:nvPr/>
        </p:nvSpPr>
        <p:spPr>
          <a:xfrm>
            <a:off x="359626" y="1257520"/>
            <a:ext cx="8639408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=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sz="1100"/>
          </a:p>
        </p:txBody>
      </p:sp>
      <p:sp>
        <p:nvSpPr>
          <p:cNvPr id="513" name="Google Shape;513;p40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What about n-Dimensions? – lets make a network</a:t>
            </a:r>
            <a:endParaRPr/>
          </a:p>
        </p:txBody>
      </p:sp>
      <p:grpSp>
        <p:nvGrpSpPr>
          <p:cNvPr id="514" name="Google Shape;514;p40"/>
          <p:cNvGrpSpPr/>
          <p:nvPr/>
        </p:nvGrpSpPr>
        <p:grpSpPr>
          <a:xfrm>
            <a:off x="2835193" y="2123169"/>
            <a:ext cx="2918836" cy="2905387"/>
            <a:chOff x="4114796" y="3406354"/>
            <a:chExt cx="2995964" cy="3256171"/>
          </a:xfrm>
        </p:grpSpPr>
        <p:sp>
          <p:nvSpPr>
            <p:cNvPr id="515" name="Google Shape;515;p40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516" name="Google Shape;516;p40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517" name="Google Shape;517;p40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518" name="Google Shape;518;p40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519" name="Google Shape;519;p40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</a:t>
              </a:r>
              <a:endParaRPr sz="1100"/>
            </a:p>
          </p:txBody>
        </p:sp>
        <p:cxnSp>
          <p:nvCxnSpPr>
            <p:cNvPr id="520" name="Google Shape;520;p40"/>
            <p:cNvCxnSpPr>
              <a:stCxn id="515" idx="6"/>
              <a:endCxn id="519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21" name="Google Shape;521;p40"/>
            <p:cNvCxnSpPr>
              <a:stCxn id="516" idx="6"/>
              <a:endCxn id="519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22" name="Google Shape;522;p40"/>
            <p:cNvCxnSpPr>
              <a:endCxn id="519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23" name="Google Shape;523;p40"/>
            <p:cNvCxnSpPr>
              <a:stCxn id="518" idx="6"/>
              <a:endCxn id="519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24" name="Google Shape;524;p40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525" name="Google Shape;525;p40"/>
            <p:cNvCxnSpPr>
              <a:stCxn id="524" idx="6"/>
              <a:endCxn id="519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26" name="Google Shape;526;p40"/>
            <p:cNvSpPr txBox="1"/>
            <p:nvPr/>
          </p:nvSpPr>
          <p:spPr>
            <a:xfrm>
              <a:off x="5079379" y="3512875"/>
              <a:ext cx="493574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40"/>
            <p:cNvSpPr txBox="1"/>
            <p:nvPr/>
          </p:nvSpPr>
          <p:spPr>
            <a:xfrm>
              <a:off x="5096107" y="4098061"/>
              <a:ext cx="579863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40"/>
            <p:cNvSpPr txBox="1"/>
            <p:nvPr/>
          </p:nvSpPr>
          <p:spPr>
            <a:xfrm>
              <a:off x="5096106" y="4564442"/>
              <a:ext cx="735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40"/>
            <p:cNvSpPr txBox="1"/>
            <p:nvPr/>
          </p:nvSpPr>
          <p:spPr>
            <a:xfrm>
              <a:off x="5096107" y="5074428"/>
              <a:ext cx="939846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40"/>
            <p:cNvSpPr txBox="1"/>
            <p:nvPr/>
          </p:nvSpPr>
          <p:spPr>
            <a:xfrm>
              <a:off x="5096106" y="5576608"/>
              <a:ext cx="579864" cy="4082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w</a:t>
              </a:r>
              <a:r>
                <a:rPr baseline="-25000" lang="en" sz="1800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1" name="Google Shape;531;p40"/>
          <p:cNvSpPr/>
          <p:nvPr/>
        </p:nvSpPr>
        <p:spPr>
          <a:xfrm>
            <a:off x="7127999" y="3355066"/>
            <a:ext cx="787014" cy="673277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 true</a:t>
            </a:r>
            <a:endParaRPr sz="1100"/>
          </a:p>
        </p:txBody>
      </p:sp>
      <p:sp>
        <p:nvSpPr>
          <p:cNvPr id="532" name="Google Shape;532;p40"/>
          <p:cNvSpPr txBox="1"/>
          <p:nvPr/>
        </p:nvSpPr>
        <p:spPr>
          <a:xfrm>
            <a:off x="6012613" y="2884340"/>
            <a:ext cx="951222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/>
          </a:p>
        </p:txBody>
      </p:sp>
      <p:cxnSp>
        <p:nvCxnSpPr>
          <p:cNvPr id="533" name="Google Shape;533;p40"/>
          <p:cNvCxnSpPr/>
          <p:nvPr/>
        </p:nvCxnSpPr>
        <p:spPr>
          <a:xfrm>
            <a:off x="5824549" y="3663471"/>
            <a:ext cx="1253662" cy="0"/>
          </a:xfrm>
          <a:prstGeom prst="straightConnector1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41"/>
          <p:cNvSpPr txBox="1"/>
          <p:nvPr>
            <p:ph idx="1" type="body"/>
          </p:nvPr>
        </p:nvSpPr>
        <p:spPr>
          <a:xfrm>
            <a:off x="490031" y="419368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"/>
              <a:t>[n-D gradient descent]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1200"/>
              </a:spcAft>
              <a:buClr>
                <a:schemeClr val="dk1"/>
              </a:buClr>
              <a:buSzPts val="2100"/>
              <a:buNone/>
            </a:pPr>
            <a:r>
              <a:rPr lang="en"/>
              <a:t>Very easy to visualize /s</a:t>
            </a:r>
            <a:endParaRPr/>
          </a:p>
        </p:txBody>
      </p:sp>
      <p:pic>
        <p:nvPicPr>
          <p:cNvPr descr="A graph of a colorful curve&#10;&#10;Description automatically generated with medium confidence" id="539" name="Google Shape;53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3626" y="1401835"/>
            <a:ext cx="6515791" cy="3446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42"/>
          <p:cNvSpPr txBox="1"/>
          <p:nvPr/>
        </p:nvSpPr>
        <p:spPr>
          <a:xfrm>
            <a:off x="109436" y="1074860"/>
            <a:ext cx="8867711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y1 =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aseline="-25000"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y2 =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aseline="-25000"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0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5" name="Google Shape;545;p42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Multiple Predictions</a:t>
            </a:r>
            <a:endParaRPr/>
          </a:p>
        </p:txBody>
      </p:sp>
      <p:grpSp>
        <p:nvGrpSpPr>
          <p:cNvPr id="546" name="Google Shape;546;p42"/>
          <p:cNvGrpSpPr/>
          <p:nvPr/>
        </p:nvGrpSpPr>
        <p:grpSpPr>
          <a:xfrm>
            <a:off x="2835193" y="2123169"/>
            <a:ext cx="2918836" cy="2905387"/>
            <a:chOff x="4114796" y="3406354"/>
            <a:chExt cx="2995964" cy="3256171"/>
          </a:xfrm>
        </p:grpSpPr>
        <p:sp>
          <p:nvSpPr>
            <p:cNvPr id="547" name="Google Shape;547;p42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548" name="Google Shape;548;p42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549" name="Google Shape;549;p42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550" name="Google Shape;550;p42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551" name="Google Shape;551;p42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Y2</a:t>
              </a:r>
              <a:endParaRPr sz="1100"/>
            </a:p>
          </p:txBody>
        </p:sp>
        <p:cxnSp>
          <p:nvCxnSpPr>
            <p:cNvPr id="552" name="Google Shape;552;p42"/>
            <p:cNvCxnSpPr>
              <a:stCxn id="547" idx="6"/>
              <a:endCxn id="551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53" name="Google Shape;553;p42"/>
            <p:cNvCxnSpPr>
              <a:stCxn id="548" idx="6"/>
              <a:endCxn id="551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54" name="Google Shape;554;p42"/>
            <p:cNvCxnSpPr>
              <a:endCxn id="551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55" name="Google Shape;555;p42"/>
            <p:cNvCxnSpPr>
              <a:stCxn id="550" idx="6"/>
              <a:endCxn id="551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56" name="Google Shape;556;p42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557" name="Google Shape;557;p42"/>
            <p:cNvCxnSpPr>
              <a:stCxn id="556" idx="6"/>
              <a:endCxn id="551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sp>
        <p:nvSpPr>
          <p:cNvPr id="558" name="Google Shape;558;p42"/>
          <p:cNvSpPr/>
          <p:nvPr/>
        </p:nvSpPr>
        <p:spPr>
          <a:xfrm>
            <a:off x="7127999" y="3355066"/>
            <a:ext cx="787014" cy="673277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Y2 true</a:t>
            </a:r>
            <a:endParaRPr sz="1100"/>
          </a:p>
        </p:txBody>
      </p:sp>
      <p:sp>
        <p:nvSpPr>
          <p:cNvPr id="559" name="Google Shape;559;p42"/>
          <p:cNvSpPr txBox="1"/>
          <p:nvPr/>
        </p:nvSpPr>
        <p:spPr>
          <a:xfrm>
            <a:off x="6012613" y="2884340"/>
            <a:ext cx="951222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/>
          </a:p>
        </p:txBody>
      </p:sp>
      <p:cxnSp>
        <p:nvCxnSpPr>
          <p:cNvPr id="560" name="Google Shape;560;p42"/>
          <p:cNvCxnSpPr/>
          <p:nvPr/>
        </p:nvCxnSpPr>
        <p:spPr>
          <a:xfrm>
            <a:off x="5824549" y="3663471"/>
            <a:ext cx="1253662" cy="0"/>
          </a:xfrm>
          <a:prstGeom prst="straightConnector1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sp>
        <p:nvSpPr>
          <p:cNvPr id="561" name="Google Shape;561;p42"/>
          <p:cNvSpPr/>
          <p:nvPr/>
        </p:nvSpPr>
        <p:spPr>
          <a:xfrm>
            <a:off x="5208761" y="2473692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cxnSp>
        <p:nvCxnSpPr>
          <p:cNvPr id="562" name="Google Shape;562;p42"/>
          <p:cNvCxnSpPr>
            <a:stCxn id="556" idx="6"/>
            <a:endCxn id="561" idx="0"/>
          </p:cNvCxnSpPr>
          <p:nvPr/>
        </p:nvCxnSpPr>
        <p:spPr>
          <a:xfrm>
            <a:off x="3400128" y="2381866"/>
            <a:ext cx="2091000" cy="91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563" name="Google Shape;563;p42"/>
          <p:cNvSpPr/>
          <p:nvPr/>
        </p:nvSpPr>
        <p:spPr>
          <a:xfrm>
            <a:off x="7177786" y="2390369"/>
            <a:ext cx="787014" cy="673277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 true</a:t>
            </a:r>
            <a:endParaRPr sz="1100"/>
          </a:p>
        </p:txBody>
      </p:sp>
      <p:cxnSp>
        <p:nvCxnSpPr>
          <p:cNvPr id="564" name="Google Shape;564;p42"/>
          <p:cNvCxnSpPr/>
          <p:nvPr/>
        </p:nvCxnSpPr>
        <p:spPr>
          <a:xfrm>
            <a:off x="5874336" y="2698775"/>
            <a:ext cx="1253663" cy="0"/>
          </a:xfrm>
          <a:prstGeom prst="straightConnector1">
            <a:avLst/>
          </a:prstGeom>
          <a:noFill/>
          <a:ln cap="flat" cmpd="sng" w="57150">
            <a:solidFill>
              <a:schemeClr val="accent6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565" name="Google Shape;565;p42"/>
          <p:cNvCxnSpPr>
            <a:stCxn id="547" idx="6"/>
            <a:endCxn id="561" idx="1"/>
          </p:cNvCxnSpPr>
          <p:nvPr/>
        </p:nvCxnSpPr>
        <p:spPr>
          <a:xfrm flipH="1" rot="10800000">
            <a:off x="3400131" y="2549329"/>
            <a:ext cx="1891500" cy="3975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66" name="Google Shape;566;p42"/>
          <p:cNvCxnSpPr>
            <a:stCxn id="548" idx="6"/>
            <a:endCxn id="561" idx="2"/>
          </p:cNvCxnSpPr>
          <p:nvPr/>
        </p:nvCxnSpPr>
        <p:spPr>
          <a:xfrm flipH="1" rot="10800000">
            <a:off x="3400131" y="2732405"/>
            <a:ext cx="1808700" cy="7893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67" name="Google Shape;567;p42"/>
          <p:cNvCxnSpPr>
            <a:stCxn id="549" idx="6"/>
            <a:endCxn id="561" idx="3"/>
          </p:cNvCxnSpPr>
          <p:nvPr/>
        </p:nvCxnSpPr>
        <p:spPr>
          <a:xfrm flipH="1" rot="10800000">
            <a:off x="3400130" y="2915182"/>
            <a:ext cx="1891500" cy="1279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68" name="Google Shape;568;p42"/>
          <p:cNvCxnSpPr>
            <a:stCxn id="550" idx="6"/>
            <a:endCxn id="561" idx="4"/>
          </p:cNvCxnSpPr>
          <p:nvPr/>
        </p:nvCxnSpPr>
        <p:spPr>
          <a:xfrm flipH="1" rot="10800000">
            <a:off x="3400129" y="2991158"/>
            <a:ext cx="2091000" cy="17787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" name="Google Shape;103;p16"/>
          <p:cNvCxnSpPr/>
          <p:nvPr/>
        </p:nvCxnSpPr>
        <p:spPr>
          <a:xfrm flipH="1" rot="10800000">
            <a:off x="876925" y="1927850"/>
            <a:ext cx="6299100" cy="2028300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04" name="Google Shape;104;p16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05" name="Google Shape;105;p16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106" name="Google Shape;106;p16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rgbClr val="000000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6"/>
          <p:cNvSpPr txBox="1"/>
          <p:nvPr/>
        </p:nvSpPr>
        <p:spPr>
          <a:xfrm>
            <a:off x="7676979" y="4196738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6"/>
          <p:cNvSpPr txBox="1"/>
          <p:nvPr/>
        </p:nvSpPr>
        <p:spPr>
          <a:xfrm>
            <a:off x="1155553" y="1480544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How do you find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 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?</a:t>
            </a:r>
            <a:endParaRPr/>
          </a:p>
        </p:txBody>
      </p:sp>
      <p:sp>
        <p:nvSpPr>
          <p:cNvPr id="110" name="Google Shape;110;p16"/>
          <p:cNvSpPr/>
          <p:nvPr/>
        </p:nvSpPr>
        <p:spPr>
          <a:xfrm>
            <a:off x="3034675" y="3326900"/>
            <a:ext cx="146550" cy="468600"/>
          </a:xfrm>
          <a:custGeom>
            <a:rect b="b" l="l" r="r" t="t"/>
            <a:pathLst>
              <a:path extrusionOk="0" h="18744" w="5862">
                <a:moveTo>
                  <a:pt x="0" y="0"/>
                </a:moveTo>
                <a:cubicBezTo>
                  <a:pt x="4972" y="4146"/>
                  <a:pt x="7134" y="12602"/>
                  <a:pt x="5087" y="18744"/>
                </a:cubicBezTo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cxnSp>
        <p:nvCxnSpPr>
          <p:cNvPr id="111" name="Google Shape;111;p16"/>
          <p:cNvCxnSpPr/>
          <p:nvPr/>
        </p:nvCxnSpPr>
        <p:spPr>
          <a:xfrm flipH="1" rot="10800000">
            <a:off x="1077725" y="3855900"/>
            <a:ext cx="6372600" cy="53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2" name="Google Shape;112;p16"/>
          <p:cNvSpPr txBox="1"/>
          <p:nvPr/>
        </p:nvSpPr>
        <p:spPr>
          <a:xfrm>
            <a:off x="3289400" y="3193100"/>
            <a:ext cx="609300" cy="6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w</a:t>
            </a:r>
            <a:endParaRPr sz="2800">
              <a:solidFill>
                <a:srgbClr val="FF0000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7489675" y="3483000"/>
            <a:ext cx="609300" cy="6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0000"/>
                </a:solidFill>
                <a:latin typeface="EB Garamond"/>
                <a:ea typeface="EB Garamond"/>
                <a:cs typeface="EB Garamond"/>
                <a:sym typeface="EB Garamond"/>
              </a:rPr>
              <a:t>b</a:t>
            </a:r>
            <a:endParaRPr sz="2800">
              <a:solidFill>
                <a:srgbClr val="FF0000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1357517" y="1787293"/>
            <a:ext cx="39258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Devanagari MT"/>
                <a:ea typeface="Devanagari MT"/>
                <a:cs typeface="Devanagari MT"/>
                <a:sym typeface="Devanagari MT"/>
              </a:rPr>
              <a:t>Start with random values for </a:t>
            </a:r>
            <a:r>
              <a:rPr i="1" lang="en" sz="18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r>
              <a:rPr lang="en" sz="1800">
                <a:solidFill>
                  <a:schemeClr val="dk1"/>
                </a:solidFill>
                <a:latin typeface="Devanagari MT"/>
                <a:ea typeface="Devanagari MT"/>
                <a:cs typeface="Devanagari MT"/>
                <a:sym typeface="Devanagari MT"/>
              </a:rPr>
              <a:t> and </a:t>
            </a:r>
            <a:r>
              <a:rPr i="1" lang="en" sz="18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3"/>
          <p:cNvSpPr txBox="1"/>
          <p:nvPr/>
        </p:nvSpPr>
        <p:spPr>
          <a:xfrm>
            <a:off x="138145" y="1051486"/>
            <a:ext cx="8867711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y1 =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baseline="-25000" lang="en" sz="3000">
                <a:solidFill>
                  <a:srgbClr val="00B0F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aseline="-25000"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y2 =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+ … + </a:t>
            </a:r>
            <a:r>
              <a:rPr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baseline="-25000" lang="en" sz="30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-25000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baseline="-25000" lang="en" sz="30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30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43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Deep NNs</a:t>
            </a:r>
            <a:endParaRPr/>
          </a:p>
        </p:txBody>
      </p:sp>
      <p:grpSp>
        <p:nvGrpSpPr>
          <p:cNvPr id="575" name="Google Shape;575;p43"/>
          <p:cNvGrpSpPr/>
          <p:nvPr/>
        </p:nvGrpSpPr>
        <p:grpSpPr>
          <a:xfrm>
            <a:off x="1369003" y="2134994"/>
            <a:ext cx="2918836" cy="2905387"/>
            <a:chOff x="4114796" y="3406354"/>
            <a:chExt cx="2995964" cy="3256171"/>
          </a:xfrm>
        </p:grpSpPr>
        <p:sp>
          <p:nvSpPr>
            <p:cNvPr id="576" name="Google Shape;576;p43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577" name="Google Shape;577;p43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578" name="Google Shape;578;p43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579" name="Google Shape;579;p43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580" name="Google Shape;580;p43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Y2</a:t>
              </a:r>
              <a:endParaRPr sz="1100"/>
            </a:p>
          </p:txBody>
        </p:sp>
        <p:cxnSp>
          <p:nvCxnSpPr>
            <p:cNvPr id="581" name="Google Shape;581;p43"/>
            <p:cNvCxnSpPr>
              <a:stCxn id="576" idx="6"/>
              <a:endCxn id="580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2" name="Google Shape;582;p43"/>
            <p:cNvCxnSpPr>
              <a:stCxn id="577" idx="6"/>
              <a:endCxn id="580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3" name="Google Shape;583;p43"/>
            <p:cNvCxnSpPr>
              <a:endCxn id="580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584" name="Google Shape;584;p43"/>
            <p:cNvCxnSpPr>
              <a:stCxn id="579" idx="6"/>
              <a:endCxn id="580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585" name="Google Shape;585;p43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586" name="Google Shape;586;p43"/>
            <p:cNvCxnSpPr>
              <a:stCxn id="585" idx="6"/>
              <a:endCxn id="580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sp>
        <p:nvSpPr>
          <p:cNvPr id="587" name="Google Shape;587;p43"/>
          <p:cNvSpPr/>
          <p:nvPr/>
        </p:nvSpPr>
        <p:spPr>
          <a:xfrm>
            <a:off x="3722903" y="2485689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cxnSp>
        <p:nvCxnSpPr>
          <p:cNvPr id="588" name="Google Shape;588;p43"/>
          <p:cNvCxnSpPr>
            <a:stCxn id="585" idx="6"/>
            <a:endCxn id="587" idx="0"/>
          </p:cNvCxnSpPr>
          <p:nvPr/>
        </p:nvCxnSpPr>
        <p:spPr>
          <a:xfrm>
            <a:off x="1933938" y="2393691"/>
            <a:ext cx="2071500" cy="921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89" name="Google Shape;589;p43"/>
          <p:cNvCxnSpPr>
            <a:stCxn id="576" idx="6"/>
            <a:endCxn id="587" idx="1"/>
          </p:cNvCxnSpPr>
          <p:nvPr/>
        </p:nvCxnSpPr>
        <p:spPr>
          <a:xfrm flipH="1" rot="10800000">
            <a:off x="1933941" y="2561454"/>
            <a:ext cx="1871700" cy="3972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90" name="Google Shape;590;p43"/>
          <p:cNvCxnSpPr>
            <a:stCxn id="577" idx="6"/>
            <a:endCxn id="587" idx="2"/>
          </p:cNvCxnSpPr>
          <p:nvPr/>
        </p:nvCxnSpPr>
        <p:spPr>
          <a:xfrm flipH="1" rot="10800000">
            <a:off x="1933941" y="2744530"/>
            <a:ext cx="1788900" cy="7890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91" name="Google Shape;591;p43"/>
          <p:cNvCxnSpPr>
            <a:stCxn id="578" idx="6"/>
            <a:endCxn id="587" idx="3"/>
          </p:cNvCxnSpPr>
          <p:nvPr/>
        </p:nvCxnSpPr>
        <p:spPr>
          <a:xfrm flipH="1" rot="10800000">
            <a:off x="1933940" y="2927307"/>
            <a:ext cx="1871700" cy="12795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592" name="Google Shape;592;p43"/>
          <p:cNvCxnSpPr>
            <a:stCxn id="579" idx="6"/>
            <a:endCxn id="587" idx="4"/>
          </p:cNvCxnSpPr>
          <p:nvPr/>
        </p:nvCxnSpPr>
        <p:spPr>
          <a:xfrm flipH="1" rot="10800000">
            <a:off x="1933939" y="3002983"/>
            <a:ext cx="2071500" cy="17787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4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Deep NNs</a:t>
            </a:r>
            <a:endParaRPr/>
          </a:p>
        </p:txBody>
      </p:sp>
      <p:grpSp>
        <p:nvGrpSpPr>
          <p:cNvPr id="598" name="Google Shape;598;p44"/>
          <p:cNvGrpSpPr/>
          <p:nvPr/>
        </p:nvGrpSpPr>
        <p:grpSpPr>
          <a:xfrm>
            <a:off x="754142" y="2123169"/>
            <a:ext cx="2918836" cy="2905387"/>
            <a:chOff x="4114796" y="3406354"/>
            <a:chExt cx="2995964" cy="3256171"/>
          </a:xfrm>
        </p:grpSpPr>
        <p:sp>
          <p:nvSpPr>
            <p:cNvPr id="599" name="Google Shape;599;p44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600" name="Google Shape;600;p44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601" name="Google Shape;601;p44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602" name="Google Shape;602;p44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603" name="Google Shape;603;p44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Y2</a:t>
              </a:r>
              <a:endParaRPr sz="1100"/>
            </a:p>
          </p:txBody>
        </p:sp>
        <p:cxnSp>
          <p:nvCxnSpPr>
            <p:cNvPr id="604" name="Google Shape;604;p44"/>
            <p:cNvCxnSpPr>
              <a:stCxn id="599" idx="6"/>
              <a:endCxn id="603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05" name="Google Shape;605;p44"/>
            <p:cNvCxnSpPr>
              <a:stCxn id="600" idx="6"/>
              <a:endCxn id="603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06" name="Google Shape;606;p44"/>
            <p:cNvCxnSpPr>
              <a:endCxn id="603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07" name="Google Shape;607;p44"/>
            <p:cNvCxnSpPr>
              <a:stCxn id="602" idx="6"/>
              <a:endCxn id="603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608" name="Google Shape;608;p44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609" name="Google Shape;609;p44"/>
            <p:cNvCxnSpPr>
              <a:stCxn id="608" idx="6"/>
              <a:endCxn id="603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sp>
        <p:nvSpPr>
          <p:cNvPr id="610" name="Google Shape;610;p44"/>
          <p:cNvSpPr/>
          <p:nvPr/>
        </p:nvSpPr>
        <p:spPr>
          <a:xfrm>
            <a:off x="3127709" y="2473692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cxnSp>
        <p:nvCxnSpPr>
          <p:cNvPr id="611" name="Google Shape;611;p44"/>
          <p:cNvCxnSpPr>
            <a:stCxn id="608" idx="6"/>
            <a:endCxn id="610" idx="0"/>
          </p:cNvCxnSpPr>
          <p:nvPr/>
        </p:nvCxnSpPr>
        <p:spPr>
          <a:xfrm>
            <a:off x="1319076" y="2381866"/>
            <a:ext cx="2091000" cy="91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12" name="Google Shape;612;p44"/>
          <p:cNvSpPr/>
          <p:nvPr/>
        </p:nvSpPr>
        <p:spPr>
          <a:xfrm>
            <a:off x="6625755" y="2467780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1</a:t>
            </a:r>
            <a:endParaRPr sz="1100"/>
          </a:p>
        </p:txBody>
      </p:sp>
      <p:cxnSp>
        <p:nvCxnSpPr>
          <p:cNvPr id="613" name="Google Shape;613;p44"/>
          <p:cNvCxnSpPr>
            <a:stCxn id="599" idx="6"/>
            <a:endCxn id="610" idx="1"/>
          </p:cNvCxnSpPr>
          <p:nvPr/>
        </p:nvCxnSpPr>
        <p:spPr>
          <a:xfrm flipH="1" rot="10800000">
            <a:off x="1319079" y="2549329"/>
            <a:ext cx="1891500" cy="3975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14" name="Google Shape;614;p44"/>
          <p:cNvCxnSpPr>
            <a:stCxn id="600" idx="6"/>
            <a:endCxn id="610" idx="2"/>
          </p:cNvCxnSpPr>
          <p:nvPr/>
        </p:nvCxnSpPr>
        <p:spPr>
          <a:xfrm flipH="1" rot="10800000">
            <a:off x="1319079" y="2732405"/>
            <a:ext cx="1808700" cy="7893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15" name="Google Shape;615;p44"/>
          <p:cNvCxnSpPr>
            <a:stCxn id="601" idx="6"/>
            <a:endCxn id="610" idx="3"/>
          </p:cNvCxnSpPr>
          <p:nvPr/>
        </p:nvCxnSpPr>
        <p:spPr>
          <a:xfrm flipH="1" rot="10800000">
            <a:off x="1319078" y="2915182"/>
            <a:ext cx="1891500" cy="1279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16" name="Google Shape;616;p44"/>
          <p:cNvCxnSpPr>
            <a:stCxn id="602" idx="6"/>
            <a:endCxn id="610" idx="4"/>
          </p:cNvCxnSpPr>
          <p:nvPr/>
        </p:nvCxnSpPr>
        <p:spPr>
          <a:xfrm flipH="1" rot="10800000">
            <a:off x="1319077" y="2991158"/>
            <a:ext cx="2091000" cy="17787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17" name="Google Shape;617;p44"/>
          <p:cNvSpPr/>
          <p:nvPr/>
        </p:nvSpPr>
        <p:spPr>
          <a:xfrm>
            <a:off x="5019071" y="2494697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sp>
        <p:nvSpPr>
          <p:cNvPr id="618" name="Google Shape;618;p44"/>
          <p:cNvSpPr/>
          <p:nvPr/>
        </p:nvSpPr>
        <p:spPr>
          <a:xfrm>
            <a:off x="5019071" y="3425483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Y2</a:t>
            </a:r>
            <a:endParaRPr sz="1100"/>
          </a:p>
        </p:txBody>
      </p:sp>
      <p:sp>
        <p:nvSpPr>
          <p:cNvPr id="619" name="Google Shape;619;p44"/>
          <p:cNvSpPr/>
          <p:nvPr/>
        </p:nvSpPr>
        <p:spPr>
          <a:xfrm>
            <a:off x="6674284" y="3347542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2</a:t>
            </a:r>
            <a:endParaRPr sz="1100"/>
          </a:p>
        </p:txBody>
      </p:sp>
      <p:cxnSp>
        <p:nvCxnSpPr>
          <p:cNvPr id="620" name="Google Shape;620;p44"/>
          <p:cNvCxnSpPr>
            <a:stCxn id="617" idx="6"/>
            <a:endCxn id="612" idx="1"/>
          </p:cNvCxnSpPr>
          <p:nvPr/>
        </p:nvCxnSpPr>
        <p:spPr>
          <a:xfrm flipH="1" rot="10800000">
            <a:off x="5584007" y="2566494"/>
            <a:ext cx="1157100" cy="1869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21" name="Google Shape;621;p44"/>
          <p:cNvCxnSpPr>
            <a:stCxn id="617" idx="6"/>
            <a:endCxn id="619" idx="1"/>
          </p:cNvCxnSpPr>
          <p:nvPr/>
        </p:nvCxnSpPr>
        <p:spPr>
          <a:xfrm>
            <a:off x="5584007" y="2753394"/>
            <a:ext cx="1205400" cy="6927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22" name="Google Shape;622;p44"/>
          <p:cNvCxnSpPr>
            <a:stCxn id="618" idx="6"/>
            <a:endCxn id="619" idx="2"/>
          </p:cNvCxnSpPr>
          <p:nvPr/>
        </p:nvCxnSpPr>
        <p:spPr>
          <a:xfrm>
            <a:off x="5584006" y="3684181"/>
            <a:ext cx="1090200" cy="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23" name="Google Shape;623;p44"/>
          <p:cNvCxnSpPr>
            <a:stCxn id="618" idx="6"/>
            <a:endCxn id="612" idx="3"/>
          </p:cNvCxnSpPr>
          <p:nvPr/>
        </p:nvCxnSpPr>
        <p:spPr>
          <a:xfrm flipH="1" rot="10800000">
            <a:off x="5584006" y="3042481"/>
            <a:ext cx="1157100" cy="6417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24" name="Google Shape;624;p44"/>
          <p:cNvSpPr/>
          <p:nvPr/>
        </p:nvSpPr>
        <p:spPr>
          <a:xfrm>
            <a:off x="7969469" y="2433820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  <p:sp>
        <p:nvSpPr>
          <p:cNvPr id="625" name="Google Shape;625;p44"/>
          <p:cNvSpPr/>
          <p:nvPr/>
        </p:nvSpPr>
        <p:spPr>
          <a:xfrm>
            <a:off x="7969468" y="3342290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45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Deep NNs</a:t>
            </a:r>
            <a:endParaRPr/>
          </a:p>
        </p:txBody>
      </p:sp>
      <p:grpSp>
        <p:nvGrpSpPr>
          <p:cNvPr id="631" name="Google Shape;631;p45"/>
          <p:cNvGrpSpPr/>
          <p:nvPr/>
        </p:nvGrpSpPr>
        <p:grpSpPr>
          <a:xfrm>
            <a:off x="754142" y="2123169"/>
            <a:ext cx="2918836" cy="2905387"/>
            <a:chOff x="4114796" y="3406354"/>
            <a:chExt cx="2995964" cy="3256171"/>
          </a:xfrm>
        </p:grpSpPr>
        <p:sp>
          <p:nvSpPr>
            <p:cNvPr id="632" name="Google Shape;632;p45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633" name="Google Shape;633;p45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634" name="Google Shape;634;p45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635" name="Google Shape;635;p45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636" name="Google Shape;636;p45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Y2</a:t>
              </a:r>
              <a:endParaRPr sz="1100"/>
            </a:p>
          </p:txBody>
        </p:sp>
        <p:cxnSp>
          <p:nvCxnSpPr>
            <p:cNvPr id="637" name="Google Shape;637;p45"/>
            <p:cNvCxnSpPr>
              <a:stCxn id="632" idx="6"/>
              <a:endCxn id="636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38" name="Google Shape;638;p45"/>
            <p:cNvCxnSpPr>
              <a:stCxn id="633" idx="6"/>
              <a:endCxn id="636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39" name="Google Shape;639;p45"/>
            <p:cNvCxnSpPr>
              <a:endCxn id="636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40" name="Google Shape;640;p45"/>
            <p:cNvCxnSpPr>
              <a:stCxn id="635" idx="6"/>
              <a:endCxn id="636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641" name="Google Shape;641;p45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642" name="Google Shape;642;p45"/>
            <p:cNvCxnSpPr>
              <a:stCxn id="641" idx="6"/>
              <a:endCxn id="636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sp>
        <p:nvSpPr>
          <p:cNvPr id="643" name="Google Shape;643;p45"/>
          <p:cNvSpPr/>
          <p:nvPr/>
        </p:nvSpPr>
        <p:spPr>
          <a:xfrm>
            <a:off x="3127709" y="2473692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cxnSp>
        <p:nvCxnSpPr>
          <p:cNvPr id="644" name="Google Shape;644;p45"/>
          <p:cNvCxnSpPr>
            <a:stCxn id="641" idx="6"/>
            <a:endCxn id="643" idx="0"/>
          </p:cNvCxnSpPr>
          <p:nvPr/>
        </p:nvCxnSpPr>
        <p:spPr>
          <a:xfrm>
            <a:off x="1319076" y="2381866"/>
            <a:ext cx="2091000" cy="91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45" name="Google Shape;645;p45"/>
          <p:cNvSpPr/>
          <p:nvPr/>
        </p:nvSpPr>
        <p:spPr>
          <a:xfrm>
            <a:off x="6625755" y="2467780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1</a:t>
            </a:r>
            <a:endParaRPr sz="1100"/>
          </a:p>
        </p:txBody>
      </p:sp>
      <p:cxnSp>
        <p:nvCxnSpPr>
          <p:cNvPr id="646" name="Google Shape;646;p45"/>
          <p:cNvCxnSpPr>
            <a:stCxn id="632" idx="6"/>
            <a:endCxn id="643" idx="1"/>
          </p:cNvCxnSpPr>
          <p:nvPr/>
        </p:nvCxnSpPr>
        <p:spPr>
          <a:xfrm flipH="1" rot="10800000">
            <a:off x="1319079" y="2549329"/>
            <a:ext cx="1891500" cy="3975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47" name="Google Shape;647;p45"/>
          <p:cNvCxnSpPr>
            <a:stCxn id="633" idx="6"/>
            <a:endCxn id="643" idx="2"/>
          </p:cNvCxnSpPr>
          <p:nvPr/>
        </p:nvCxnSpPr>
        <p:spPr>
          <a:xfrm flipH="1" rot="10800000">
            <a:off x="1319079" y="2732405"/>
            <a:ext cx="1808700" cy="7893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48" name="Google Shape;648;p45"/>
          <p:cNvCxnSpPr>
            <a:stCxn id="634" idx="6"/>
            <a:endCxn id="643" idx="3"/>
          </p:cNvCxnSpPr>
          <p:nvPr/>
        </p:nvCxnSpPr>
        <p:spPr>
          <a:xfrm flipH="1" rot="10800000">
            <a:off x="1319078" y="2915182"/>
            <a:ext cx="1891500" cy="1279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49" name="Google Shape;649;p45"/>
          <p:cNvCxnSpPr>
            <a:stCxn id="635" idx="6"/>
            <a:endCxn id="643" idx="4"/>
          </p:cNvCxnSpPr>
          <p:nvPr/>
        </p:nvCxnSpPr>
        <p:spPr>
          <a:xfrm flipH="1" rot="10800000">
            <a:off x="1319077" y="2991158"/>
            <a:ext cx="2091000" cy="17787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50" name="Google Shape;650;p45"/>
          <p:cNvSpPr/>
          <p:nvPr/>
        </p:nvSpPr>
        <p:spPr>
          <a:xfrm>
            <a:off x="5019071" y="2494697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sp>
        <p:nvSpPr>
          <p:cNvPr id="651" name="Google Shape;651;p45"/>
          <p:cNvSpPr/>
          <p:nvPr/>
        </p:nvSpPr>
        <p:spPr>
          <a:xfrm>
            <a:off x="5019071" y="3425483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Y2</a:t>
            </a:r>
            <a:endParaRPr sz="1100"/>
          </a:p>
        </p:txBody>
      </p:sp>
      <p:sp>
        <p:nvSpPr>
          <p:cNvPr id="652" name="Google Shape;652;p45"/>
          <p:cNvSpPr/>
          <p:nvPr/>
        </p:nvSpPr>
        <p:spPr>
          <a:xfrm>
            <a:off x="6674284" y="3347542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1</a:t>
            </a:r>
            <a:endParaRPr sz="1100"/>
          </a:p>
        </p:txBody>
      </p:sp>
      <p:cxnSp>
        <p:nvCxnSpPr>
          <p:cNvPr id="653" name="Google Shape;653;p45"/>
          <p:cNvCxnSpPr>
            <a:stCxn id="650" idx="6"/>
            <a:endCxn id="645" idx="1"/>
          </p:cNvCxnSpPr>
          <p:nvPr/>
        </p:nvCxnSpPr>
        <p:spPr>
          <a:xfrm flipH="1" rot="10800000">
            <a:off x="5584007" y="2566494"/>
            <a:ext cx="1157100" cy="1869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54" name="Google Shape;654;p45"/>
          <p:cNvCxnSpPr>
            <a:stCxn id="650" idx="6"/>
            <a:endCxn id="652" idx="1"/>
          </p:cNvCxnSpPr>
          <p:nvPr/>
        </p:nvCxnSpPr>
        <p:spPr>
          <a:xfrm>
            <a:off x="5584007" y="2753394"/>
            <a:ext cx="1205400" cy="6927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55" name="Google Shape;655;p45"/>
          <p:cNvCxnSpPr>
            <a:stCxn id="651" idx="6"/>
            <a:endCxn id="652" idx="2"/>
          </p:cNvCxnSpPr>
          <p:nvPr/>
        </p:nvCxnSpPr>
        <p:spPr>
          <a:xfrm>
            <a:off x="5584006" y="3684181"/>
            <a:ext cx="1090200" cy="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56" name="Google Shape;656;p45"/>
          <p:cNvCxnSpPr>
            <a:stCxn id="651" idx="6"/>
            <a:endCxn id="645" idx="3"/>
          </p:cNvCxnSpPr>
          <p:nvPr/>
        </p:nvCxnSpPr>
        <p:spPr>
          <a:xfrm flipH="1" rot="10800000">
            <a:off x="5584006" y="3042481"/>
            <a:ext cx="1157100" cy="6417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57" name="Google Shape;657;p45"/>
          <p:cNvSpPr/>
          <p:nvPr/>
        </p:nvSpPr>
        <p:spPr>
          <a:xfrm>
            <a:off x="7969469" y="2433820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  <p:sp>
        <p:nvSpPr>
          <p:cNvPr id="658" name="Google Shape;658;p45"/>
          <p:cNvSpPr/>
          <p:nvPr/>
        </p:nvSpPr>
        <p:spPr>
          <a:xfrm>
            <a:off x="7969468" y="3342290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  <p:sp>
        <p:nvSpPr>
          <p:cNvPr id="659" name="Google Shape;659;p45"/>
          <p:cNvSpPr txBox="1"/>
          <p:nvPr/>
        </p:nvSpPr>
        <p:spPr>
          <a:xfrm>
            <a:off x="4849630" y="1482888"/>
            <a:ext cx="4339265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Adjust weights to get Y-Final</a:t>
            </a:r>
            <a:endParaRPr sz="1100"/>
          </a:p>
          <a:p>
            <a:pPr indent="-254000" lvl="0" marL="2540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Figure out what Y1 and Y2 can be to make it even better</a:t>
            </a:r>
            <a:endParaRPr sz="11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46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Deep NNs</a:t>
            </a:r>
            <a:endParaRPr/>
          </a:p>
        </p:txBody>
      </p:sp>
      <p:grpSp>
        <p:nvGrpSpPr>
          <p:cNvPr id="665" name="Google Shape;665;p46"/>
          <p:cNvGrpSpPr/>
          <p:nvPr/>
        </p:nvGrpSpPr>
        <p:grpSpPr>
          <a:xfrm>
            <a:off x="754142" y="1508311"/>
            <a:ext cx="2918836" cy="2905387"/>
            <a:chOff x="4114796" y="3406354"/>
            <a:chExt cx="2995964" cy="3256171"/>
          </a:xfrm>
        </p:grpSpPr>
        <p:sp>
          <p:nvSpPr>
            <p:cNvPr id="666" name="Google Shape;666;p46"/>
            <p:cNvSpPr/>
            <p:nvPr/>
          </p:nvSpPr>
          <p:spPr>
            <a:xfrm>
              <a:off x="4114799" y="403952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x2</a:t>
              </a:r>
              <a:endParaRPr sz="1100"/>
            </a:p>
          </p:txBody>
        </p:sp>
        <p:sp>
          <p:nvSpPr>
            <p:cNvPr id="667" name="Google Shape;667;p46"/>
            <p:cNvSpPr/>
            <p:nvPr/>
          </p:nvSpPr>
          <p:spPr>
            <a:xfrm>
              <a:off x="4114799" y="468381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x3</a:t>
              </a:r>
              <a:endParaRPr sz="1100"/>
            </a:p>
          </p:txBody>
        </p:sp>
        <p:sp>
          <p:nvSpPr>
            <p:cNvPr id="668" name="Google Shape;668;p46"/>
            <p:cNvSpPr/>
            <p:nvPr/>
          </p:nvSpPr>
          <p:spPr>
            <a:xfrm>
              <a:off x="4114798" y="5438378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x4</a:t>
              </a:r>
              <a:endParaRPr sz="1100"/>
            </a:p>
          </p:txBody>
        </p:sp>
        <p:sp>
          <p:nvSpPr>
            <p:cNvPr id="669" name="Google Shape;669;p46"/>
            <p:cNvSpPr/>
            <p:nvPr/>
          </p:nvSpPr>
          <p:spPr>
            <a:xfrm>
              <a:off x="4114797" y="6082662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x5</a:t>
              </a:r>
              <a:endParaRPr sz="1100"/>
            </a:p>
          </p:txBody>
        </p:sp>
        <p:sp>
          <p:nvSpPr>
            <p:cNvPr id="670" name="Google Shape;670;p46"/>
            <p:cNvSpPr/>
            <p:nvPr/>
          </p:nvSpPr>
          <p:spPr>
            <a:xfrm>
              <a:off x="6530897" y="4858515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Y2</a:t>
              </a:r>
              <a:endParaRPr sz="1100"/>
            </a:p>
          </p:txBody>
        </p:sp>
        <p:cxnSp>
          <p:nvCxnSpPr>
            <p:cNvPr id="671" name="Google Shape;671;p46"/>
            <p:cNvCxnSpPr>
              <a:stCxn id="666" idx="6"/>
              <a:endCxn id="670" idx="1"/>
            </p:cNvCxnSpPr>
            <p:nvPr/>
          </p:nvCxnSpPr>
          <p:spPr>
            <a:xfrm>
              <a:off x="4694662" y="4329460"/>
              <a:ext cx="1921200" cy="6141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72" name="Google Shape;672;p46"/>
            <p:cNvCxnSpPr>
              <a:stCxn id="667" idx="6"/>
              <a:endCxn id="670" idx="2"/>
            </p:cNvCxnSpPr>
            <p:nvPr/>
          </p:nvCxnSpPr>
          <p:spPr>
            <a:xfrm>
              <a:off x="4694662" y="4973744"/>
              <a:ext cx="1836300" cy="1746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73" name="Google Shape;673;p46"/>
            <p:cNvCxnSpPr>
              <a:endCxn id="670" idx="3"/>
            </p:cNvCxnSpPr>
            <p:nvPr/>
          </p:nvCxnSpPr>
          <p:spPr>
            <a:xfrm flipH="1" rot="10800000">
              <a:off x="4694616" y="5353459"/>
              <a:ext cx="1921200" cy="3747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cxnSp>
          <p:nvCxnSpPr>
            <p:cNvPr id="674" name="Google Shape;674;p46"/>
            <p:cNvCxnSpPr>
              <a:stCxn id="669" idx="6"/>
              <a:endCxn id="670" idx="4"/>
            </p:cNvCxnSpPr>
            <p:nvPr/>
          </p:nvCxnSpPr>
          <p:spPr>
            <a:xfrm flipH="1" rot="10800000">
              <a:off x="4694660" y="5438394"/>
              <a:ext cx="2126100" cy="934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  <p:sp>
          <p:nvSpPr>
            <p:cNvPr id="675" name="Google Shape;675;p46"/>
            <p:cNvSpPr/>
            <p:nvPr/>
          </p:nvSpPr>
          <p:spPr>
            <a:xfrm>
              <a:off x="4114796" y="3406354"/>
              <a:ext cx="579863" cy="579863"/>
            </a:xfrm>
            <a:prstGeom prst="ellipse">
              <a:avLst/>
            </a:prstGeom>
            <a:solidFill>
              <a:schemeClr val="accent3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4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x1</a:t>
              </a:r>
              <a:endParaRPr sz="1100"/>
            </a:p>
          </p:txBody>
        </p:sp>
        <p:cxnSp>
          <p:nvCxnSpPr>
            <p:cNvPr id="676" name="Google Shape;676;p46"/>
            <p:cNvCxnSpPr>
              <a:stCxn id="675" idx="6"/>
              <a:endCxn id="670" idx="0"/>
            </p:cNvCxnSpPr>
            <p:nvPr/>
          </p:nvCxnSpPr>
          <p:spPr>
            <a:xfrm>
              <a:off x="4694659" y="3696286"/>
              <a:ext cx="2126100" cy="1162200"/>
            </a:xfrm>
            <a:prstGeom prst="straightConnector1">
              <a:avLst/>
            </a:prstGeom>
            <a:noFill/>
            <a:ln cap="flat" cmpd="sng" w="38100">
              <a:solidFill>
                <a:srgbClr val="7A1639"/>
              </a:solidFill>
              <a:prstDash val="solid"/>
              <a:miter lim="800000"/>
              <a:headEnd len="sm" w="sm" type="none"/>
              <a:tailEnd len="med" w="med" type="triangle"/>
            </a:ln>
          </p:spPr>
        </p:cxnSp>
      </p:grpSp>
      <p:sp>
        <p:nvSpPr>
          <p:cNvPr id="677" name="Google Shape;677;p46"/>
          <p:cNvSpPr/>
          <p:nvPr/>
        </p:nvSpPr>
        <p:spPr>
          <a:xfrm>
            <a:off x="3127709" y="1858834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cxnSp>
        <p:nvCxnSpPr>
          <p:cNvPr id="678" name="Google Shape;678;p46"/>
          <p:cNvCxnSpPr>
            <a:stCxn id="675" idx="6"/>
            <a:endCxn id="677" idx="0"/>
          </p:cNvCxnSpPr>
          <p:nvPr/>
        </p:nvCxnSpPr>
        <p:spPr>
          <a:xfrm>
            <a:off x="1319076" y="1767008"/>
            <a:ext cx="2091000" cy="91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79" name="Google Shape;679;p46"/>
          <p:cNvSpPr/>
          <p:nvPr/>
        </p:nvSpPr>
        <p:spPr>
          <a:xfrm>
            <a:off x="4626271" y="1858535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1</a:t>
            </a:r>
            <a:endParaRPr sz="1100"/>
          </a:p>
        </p:txBody>
      </p:sp>
      <p:cxnSp>
        <p:nvCxnSpPr>
          <p:cNvPr id="680" name="Google Shape;680;p46"/>
          <p:cNvCxnSpPr>
            <a:stCxn id="666" idx="6"/>
            <a:endCxn id="677" idx="1"/>
          </p:cNvCxnSpPr>
          <p:nvPr/>
        </p:nvCxnSpPr>
        <p:spPr>
          <a:xfrm flipH="1" rot="10800000">
            <a:off x="1319079" y="1934471"/>
            <a:ext cx="1891500" cy="3975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81" name="Google Shape;681;p46"/>
          <p:cNvCxnSpPr>
            <a:stCxn id="667" idx="6"/>
            <a:endCxn id="677" idx="2"/>
          </p:cNvCxnSpPr>
          <p:nvPr/>
        </p:nvCxnSpPr>
        <p:spPr>
          <a:xfrm flipH="1" rot="10800000">
            <a:off x="1319079" y="2117547"/>
            <a:ext cx="1808700" cy="7893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82" name="Google Shape;682;p46"/>
          <p:cNvCxnSpPr>
            <a:stCxn id="668" idx="6"/>
            <a:endCxn id="677" idx="3"/>
          </p:cNvCxnSpPr>
          <p:nvPr/>
        </p:nvCxnSpPr>
        <p:spPr>
          <a:xfrm flipH="1" rot="10800000">
            <a:off x="1319078" y="2300324"/>
            <a:ext cx="1891500" cy="12798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83" name="Google Shape;683;p46"/>
          <p:cNvCxnSpPr>
            <a:stCxn id="669" idx="6"/>
            <a:endCxn id="677" idx="4"/>
          </p:cNvCxnSpPr>
          <p:nvPr/>
        </p:nvCxnSpPr>
        <p:spPr>
          <a:xfrm flipH="1" rot="10800000">
            <a:off x="1319077" y="2376300"/>
            <a:ext cx="2091000" cy="1778700"/>
          </a:xfrm>
          <a:prstGeom prst="straightConnector1">
            <a:avLst/>
          </a:prstGeom>
          <a:noFill/>
          <a:ln cap="flat" cmpd="sng" w="38100">
            <a:solidFill>
              <a:srgbClr val="00B0F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84" name="Google Shape;684;p46"/>
          <p:cNvSpPr/>
          <p:nvPr/>
        </p:nvSpPr>
        <p:spPr>
          <a:xfrm>
            <a:off x="3127709" y="1858535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Y1</a:t>
            </a:r>
            <a:endParaRPr sz="1100"/>
          </a:p>
        </p:txBody>
      </p:sp>
      <p:sp>
        <p:nvSpPr>
          <p:cNvPr id="685" name="Google Shape;685;p46"/>
          <p:cNvSpPr/>
          <p:nvPr/>
        </p:nvSpPr>
        <p:spPr>
          <a:xfrm>
            <a:off x="3107059" y="2810625"/>
            <a:ext cx="564935" cy="517395"/>
          </a:xfrm>
          <a:prstGeom prst="ellipse">
            <a:avLst/>
          </a:prstGeom>
          <a:solidFill>
            <a:schemeClr val="accent3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Y2</a:t>
            </a:r>
            <a:endParaRPr sz="1100"/>
          </a:p>
        </p:txBody>
      </p:sp>
      <p:sp>
        <p:nvSpPr>
          <p:cNvPr id="686" name="Google Shape;686;p46"/>
          <p:cNvSpPr/>
          <p:nvPr/>
        </p:nvSpPr>
        <p:spPr>
          <a:xfrm>
            <a:off x="4674800" y="2738297"/>
            <a:ext cx="787014" cy="673277"/>
          </a:xfrm>
          <a:prstGeom prst="ellipse">
            <a:avLst/>
          </a:prstGeom>
          <a:solidFill>
            <a:srgbClr val="A5A5A5"/>
          </a:solidFill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 FINAL 1</a:t>
            </a:r>
            <a:endParaRPr sz="1100"/>
          </a:p>
        </p:txBody>
      </p:sp>
      <p:cxnSp>
        <p:nvCxnSpPr>
          <p:cNvPr id="687" name="Google Shape;687;p46"/>
          <p:cNvCxnSpPr>
            <a:stCxn id="684" idx="6"/>
            <a:endCxn id="679" idx="1"/>
          </p:cNvCxnSpPr>
          <p:nvPr/>
        </p:nvCxnSpPr>
        <p:spPr>
          <a:xfrm flipH="1" rot="10800000">
            <a:off x="3692645" y="1957033"/>
            <a:ext cx="1048800" cy="1602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88" name="Google Shape;688;p46"/>
          <p:cNvCxnSpPr>
            <a:stCxn id="684" idx="6"/>
            <a:endCxn id="686" idx="1"/>
          </p:cNvCxnSpPr>
          <p:nvPr/>
        </p:nvCxnSpPr>
        <p:spPr>
          <a:xfrm>
            <a:off x="3692645" y="2117233"/>
            <a:ext cx="1097400" cy="7197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89" name="Google Shape;689;p46"/>
          <p:cNvCxnSpPr>
            <a:stCxn id="685" idx="6"/>
            <a:endCxn id="686" idx="2"/>
          </p:cNvCxnSpPr>
          <p:nvPr/>
        </p:nvCxnSpPr>
        <p:spPr>
          <a:xfrm>
            <a:off x="3671994" y="3069323"/>
            <a:ext cx="1002900" cy="57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690" name="Google Shape;690;p46"/>
          <p:cNvCxnSpPr>
            <a:stCxn id="685" idx="6"/>
            <a:endCxn id="679" idx="3"/>
          </p:cNvCxnSpPr>
          <p:nvPr/>
        </p:nvCxnSpPr>
        <p:spPr>
          <a:xfrm flipH="1" rot="10800000">
            <a:off x="3671994" y="2433323"/>
            <a:ext cx="1069500" cy="636000"/>
          </a:xfrm>
          <a:prstGeom prst="straightConnector1">
            <a:avLst/>
          </a:prstGeom>
          <a:noFill/>
          <a:ln cap="flat" cmpd="sng" w="38100">
            <a:solidFill>
              <a:schemeClr val="accent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691" name="Google Shape;691;p46"/>
          <p:cNvSpPr/>
          <p:nvPr/>
        </p:nvSpPr>
        <p:spPr>
          <a:xfrm>
            <a:off x="7969469" y="1889909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  <p:sp>
        <p:nvSpPr>
          <p:cNvPr id="692" name="Google Shape;692;p46"/>
          <p:cNvSpPr/>
          <p:nvPr/>
        </p:nvSpPr>
        <p:spPr>
          <a:xfrm>
            <a:off x="7969468" y="2798378"/>
            <a:ext cx="664123" cy="639148"/>
          </a:xfrm>
          <a:prstGeom prst="ellipse">
            <a:avLst/>
          </a:prstGeom>
          <a:solidFill>
            <a:schemeClr val="accent6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 T</a:t>
            </a:r>
            <a:endParaRPr sz="11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ata Processing Using Artificial Neural Networks | IntechOpen" id="697" name="Google Shape;69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646249"/>
            <a:ext cx="7112317" cy="385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48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703" name="Google Shape;703;p48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8100" lvl="0" marL="177800" rtl="0" algn="l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</p:txBody>
      </p:sp>
      <p:pic>
        <p:nvPicPr>
          <p:cNvPr descr="Training Deep Neural Networks. Deep Learning Accessories | by Ravindra  Parmar | Towards Data Science" id="704" name="Google Shape;704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5547"/>
            <a:ext cx="9144000" cy="4011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49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8100" lvl="0" marL="177800" rtl="0" algn="l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</p:txBody>
      </p:sp>
      <p:pic>
        <p:nvPicPr>
          <p:cNvPr descr="ChemNet: A Deep Neural Network for Advanced Composites Manufacturing | The  Journal of Physical Chemistry B" id="710" name="Google Shape;710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714375"/>
            <a:ext cx="9144000" cy="3713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50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Takeaways</a:t>
            </a:r>
            <a:r>
              <a:rPr lang="en"/>
              <a:t> &amp; Summary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51"/>
          <p:cNvSpPr txBox="1"/>
          <p:nvPr>
            <p:ph type="title"/>
          </p:nvPr>
        </p:nvSpPr>
        <p:spPr>
          <a:xfrm>
            <a:off x="628650" y="2223362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Devanagari MT"/>
              <a:buNone/>
            </a:pPr>
            <a:r>
              <a:t/>
            </a:r>
            <a:endParaRPr>
              <a:latin typeface="Devanagari MT"/>
              <a:ea typeface="Devanagari MT"/>
              <a:cs typeface="Devanagari MT"/>
              <a:sym typeface="Devanagari MT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Why get so complicated?</a:t>
            </a:r>
            <a:endParaRPr>
              <a:latin typeface="Devanagari MT"/>
              <a:ea typeface="Devanagari MT"/>
              <a:cs typeface="Devanagari MT"/>
              <a:sym typeface="Devanagari MT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Devanagari MT"/>
              <a:buNone/>
            </a:pPr>
            <a:r>
              <a:t/>
            </a:r>
            <a:endParaRPr>
              <a:latin typeface="Devanagari MT"/>
              <a:ea typeface="Devanagari MT"/>
              <a:cs typeface="Devanagari MT"/>
              <a:sym typeface="Devanagari MT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00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For complex data, you might need a complex model.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52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The Training Algorithm</a:t>
            </a:r>
            <a:endParaRPr/>
          </a:p>
        </p:txBody>
      </p:sp>
      <p:sp>
        <p:nvSpPr>
          <p:cNvPr id="726" name="Google Shape;726;p5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74650" lvl="0" marL="381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Predict – attempt 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Find the cost – how wrong is the model?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AutoNum type="arabicPeriod"/>
            </a:pPr>
            <a:r>
              <a:rPr lang="en"/>
              <a:t>Optimize weight (gradient descent) based on cost</a:t>
            </a:r>
            <a:endParaRPr/>
          </a:p>
          <a:p>
            <a:pPr indent="-24130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rPr lang="en"/>
              <a:t>Repeat for all data…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120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The Cost/Loss Function</a:t>
            </a:r>
            <a:endParaRPr/>
          </a:p>
        </p:txBody>
      </p:sp>
      <p:cxnSp>
        <p:nvCxnSpPr>
          <p:cNvPr id="120" name="Google Shape;120;p17"/>
          <p:cNvCxnSpPr/>
          <p:nvPr/>
        </p:nvCxnSpPr>
        <p:spPr>
          <a:xfrm flipH="1" rot="10800000">
            <a:off x="1714500" y="1540489"/>
            <a:ext cx="5408023" cy="2544923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21" name="Google Shape;121;p17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22" name="Google Shape;122;p17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123" name="Google Shape;123;p17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dk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4" name="Google Shape;124;p17"/>
          <p:cNvCxnSpPr/>
          <p:nvPr/>
        </p:nvCxnSpPr>
        <p:spPr>
          <a:xfrm rot="10800000">
            <a:off x="3528706" y="2303244"/>
            <a:ext cx="421990" cy="587092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5" name="Google Shape;125;p17"/>
          <p:cNvCxnSpPr/>
          <p:nvPr/>
        </p:nvCxnSpPr>
        <p:spPr>
          <a:xfrm flipH="1" rot="10800000">
            <a:off x="3780878" y="2812950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6" name="Google Shape;126;p17"/>
          <p:cNvCxnSpPr/>
          <p:nvPr/>
        </p:nvCxnSpPr>
        <p:spPr>
          <a:xfrm flipH="1" rot="10800000">
            <a:off x="3358888" y="2211785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7" name="Google Shape;127;p17"/>
          <p:cNvSpPr txBox="1"/>
          <p:nvPr/>
        </p:nvSpPr>
        <p:spPr>
          <a:xfrm>
            <a:off x="3467289" y="1683659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>
              <a:solidFill>
                <a:srgbClr val="00B050"/>
              </a:solidFill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7676979" y="4196738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1155553" y="1480544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3528706" y="3331131"/>
            <a:ext cx="5408023" cy="71558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Cost function is ”how wrong” a model is with respect to a sample input.</a:t>
            </a:r>
            <a:endParaRPr sz="11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5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Putting it all together</a:t>
            </a:r>
            <a:endParaRPr/>
          </a:p>
        </p:txBody>
      </p:sp>
      <p:pic>
        <p:nvPicPr>
          <p:cNvPr id="732" name="Google Shape;73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325" y="975100"/>
            <a:ext cx="8122000" cy="4140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54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More on the “learning” of Neural Networks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5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Watch this</a:t>
            </a:r>
            <a:endParaRPr/>
          </a:p>
        </p:txBody>
      </p:sp>
      <p:sp>
        <p:nvSpPr>
          <p:cNvPr id="743" name="Google Shape;743;p5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lnSpcReduction="20000"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https://www.youtube.com/watch?v=IHZwWFHWa-w</a:t>
            </a:r>
            <a:r>
              <a:rPr lang="en"/>
              <a:t>      (20 mins)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are some similarities between the neural networks </a:t>
            </a:r>
            <a:r>
              <a:rPr lang="en"/>
              <a:t>and</a:t>
            </a:r>
            <a:r>
              <a:rPr lang="en"/>
              <a:t> linear regression we went over?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is the problem with this →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Please see full series after the session (posted in Google Classroom) </a:t>
            </a:r>
            <a:endParaRPr/>
          </a:p>
        </p:txBody>
      </p:sp>
      <p:pic>
        <p:nvPicPr>
          <p:cNvPr id="744" name="Google Shape;744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15625" y="2112297"/>
            <a:ext cx="3494074" cy="207815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55"/>
          <p:cNvSpPr txBox="1"/>
          <p:nvPr/>
        </p:nvSpPr>
        <p:spPr>
          <a:xfrm>
            <a:off x="5938663" y="3146225"/>
            <a:ext cx="1529700" cy="84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You are here</a:t>
            </a:r>
            <a:endParaRPr sz="1200">
              <a:solidFill>
                <a:srgbClr val="FF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6" name="Google Shape;746;p55"/>
          <p:cNvSpPr/>
          <p:nvPr/>
        </p:nvSpPr>
        <p:spPr>
          <a:xfrm>
            <a:off x="5677875" y="3199650"/>
            <a:ext cx="327300" cy="2940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 txBox="1"/>
          <p:nvPr>
            <p:ph type="title"/>
          </p:nvPr>
        </p:nvSpPr>
        <p:spPr>
          <a:xfrm>
            <a:off x="628649" y="375046"/>
            <a:ext cx="814744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Adjusting our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 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endParaRPr b="1">
              <a:latin typeface="Devanagari MT"/>
              <a:ea typeface="Devanagari MT"/>
              <a:cs typeface="Devanagari MT"/>
              <a:sym typeface="Devanagari MT"/>
            </a:endParaRPr>
          </a:p>
        </p:txBody>
      </p:sp>
      <p:cxnSp>
        <p:nvCxnSpPr>
          <p:cNvPr id="136" name="Google Shape;136;p18"/>
          <p:cNvCxnSpPr/>
          <p:nvPr/>
        </p:nvCxnSpPr>
        <p:spPr>
          <a:xfrm flipH="1" rot="10800000">
            <a:off x="1714500" y="1540489"/>
            <a:ext cx="5408023" cy="2544923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37" name="Google Shape;137;p18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38" name="Google Shape;138;p18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139" name="Google Shape;139;p18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0" name="Google Shape;140;p18"/>
          <p:cNvCxnSpPr/>
          <p:nvPr/>
        </p:nvCxnSpPr>
        <p:spPr>
          <a:xfrm rot="10800000">
            <a:off x="3528706" y="2303244"/>
            <a:ext cx="421990" cy="587092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41" name="Google Shape;141;p18"/>
          <p:cNvCxnSpPr/>
          <p:nvPr/>
        </p:nvCxnSpPr>
        <p:spPr>
          <a:xfrm flipH="1" rot="10800000">
            <a:off x="3780878" y="2812950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42" name="Google Shape;142;p18"/>
          <p:cNvCxnSpPr/>
          <p:nvPr/>
        </p:nvCxnSpPr>
        <p:spPr>
          <a:xfrm flipH="1" rot="10800000">
            <a:off x="3358888" y="2211785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43" name="Google Shape;143;p18"/>
          <p:cNvSpPr txBox="1"/>
          <p:nvPr/>
        </p:nvSpPr>
        <p:spPr>
          <a:xfrm>
            <a:off x="3470427" y="1650845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>
              <a:solidFill>
                <a:srgbClr val="00B050"/>
              </a:solidFill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7676979" y="4196738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8"/>
          <p:cNvSpPr txBox="1"/>
          <p:nvPr/>
        </p:nvSpPr>
        <p:spPr>
          <a:xfrm>
            <a:off x="1155553" y="1480544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" name="Google Shape;14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3977" y="779051"/>
            <a:ext cx="27000" cy="2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 txBox="1"/>
          <p:nvPr/>
        </p:nvSpPr>
        <p:spPr>
          <a:xfrm>
            <a:off x="3470427" y="3360770"/>
            <a:ext cx="457557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8"/>
          <p:cNvSpPr txBox="1"/>
          <p:nvPr/>
        </p:nvSpPr>
        <p:spPr>
          <a:xfrm>
            <a:off x="4702373" y="3249445"/>
            <a:ext cx="3723857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 we adjust </a:t>
            </a:r>
            <a:r>
              <a:rPr i="1" lang="en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minimize </a:t>
            </a:r>
            <a:r>
              <a:rPr lang="en" sz="1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C(X)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>
            <p:ph type="title"/>
          </p:nvPr>
        </p:nvSpPr>
        <p:spPr>
          <a:xfrm>
            <a:off x="628649" y="375046"/>
            <a:ext cx="8276035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Adjusting our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 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 – </a:t>
            </a:r>
            <a:r>
              <a:rPr b="1" lang="en">
                <a:latin typeface="Devanagari MT"/>
                <a:ea typeface="Devanagari MT"/>
                <a:cs typeface="Devanagari MT"/>
                <a:sym typeface="Devanagari MT"/>
              </a:rPr>
              <a:t>Gradient Descent</a:t>
            </a:r>
            <a:endParaRPr/>
          </a:p>
        </p:txBody>
      </p:sp>
      <p:cxnSp>
        <p:nvCxnSpPr>
          <p:cNvPr id="154" name="Google Shape;154;p19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55" name="Google Shape;155;p19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pic>
        <p:nvPicPr>
          <p:cNvPr id="156" name="Google Shape;15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3977" y="779051"/>
            <a:ext cx="27000" cy="2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9"/>
          <p:cNvSpPr txBox="1"/>
          <p:nvPr/>
        </p:nvSpPr>
        <p:spPr>
          <a:xfrm>
            <a:off x="4231237" y="4479913"/>
            <a:ext cx="457557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19"/>
          <p:cNvSpPr txBox="1"/>
          <p:nvPr/>
        </p:nvSpPr>
        <p:spPr>
          <a:xfrm>
            <a:off x="89318" y="2446226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/>
          </a:p>
        </p:txBody>
      </p:sp>
      <p:sp>
        <p:nvSpPr>
          <p:cNvPr id="159" name="Google Shape;159;p19"/>
          <p:cNvSpPr/>
          <p:nvPr/>
        </p:nvSpPr>
        <p:spPr>
          <a:xfrm>
            <a:off x="6519023" y="3020003"/>
            <a:ext cx="342697" cy="342697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9"/>
          <p:cNvSpPr txBox="1"/>
          <p:nvPr/>
        </p:nvSpPr>
        <p:spPr>
          <a:xfrm>
            <a:off x="3376530" y="2628441"/>
            <a:ext cx="331384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”A step in the right direction”</a:t>
            </a:r>
            <a:endParaRPr sz="1100"/>
          </a:p>
        </p:txBody>
      </p:sp>
      <p:sp>
        <p:nvSpPr>
          <p:cNvPr id="161" name="Google Shape;161;p19"/>
          <p:cNvSpPr txBox="1"/>
          <p:nvPr/>
        </p:nvSpPr>
        <p:spPr>
          <a:xfrm>
            <a:off x="6902220" y="3018080"/>
            <a:ext cx="2010022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Current weight</a:t>
            </a:r>
            <a:endParaRPr sz="1100"/>
          </a:p>
        </p:txBody>
      </p:sp>
      <p:sp>
        <p:nvSpPr>
          <p:cNvPr id="162" name="Google Shape;162;p19"/>
          <p:cNvSpPr/>
          <p:nvPr/>
        </p:nvSpPr>
        <p:spPr>
          <a:xfrm>
            <a:off x="5349358" y="3956033"/>
            <a:ext cx="342697" cy="342697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9"/>
          <p:cNvSpPr/>
          <p:nvPr/>
        </p:nvSpPr>
        <p:spPr>
          <a:xfrm>
            <a:off x="1412425" y="1211625"/>
            <a:ext cx="6386075" cy="3003450"/>
          </a:xfrm>
          <a:custGeom>
            <a:rect b="b" l="l" r="r" t="t"/>
            <a:pathLst>
              <a:path extrusionOk="0" h="120138" w="255443">
                <a:moveTo>
                  <a:pt x="0" y="8300"/>
                </a:moveTo>
                <a:cubicBezTo>
                  <a:pt x="3772" y="25259"/>
                  <a:pt x="15462" y="39502"/>
                  <a:pt x="24902" y="54087"/>
                </a:cubicBezTo>
                <a:cubicBezTo>
                  <a:pt x="37858" y="74106"/>
                  <a:pt x="51330" y="96067"/>
                  <a:pt x="72028" y="107907"/>
                </a:cubicBezTo>
                <a:cubicBezTo>
                  <a:pt x="94358" y="120680"/>
                  <a:pt x="122671" y="121126"/>
                  <a:pt x="148339" y="119420"/>
                </a:cubicBezTo>
                <a:cubicBezTo>
                  <a:pt x="168776" y="118062"/>
                  <a:pt x="186870" y="102840"/>
                  <a:pt x="201356" y="88360"/>
                </a:cubicBezTo>
                <a:cubicBezTo>
                  <a:pt x="225780" y="63946"/>
                  <a:pt x="244529" y="32763"/>
                  <a:pt x="255443" y="0"/>
                </a:cubicBezTo>
              </a:path>
            </a:pathLst>
          </a:custGeom>
          <a:noFill/>
          <a:ln cap="flat" cmpd="sng" w="38100">
            <a:solidFill>
              <a:srgbClr val="00B050"/>
            </a:solidFill>
            <a:prstDash val="solid"/>
            <a:round/>
            <a:headEnd len="med" w="med" type="none"/>
            <a:tailEnd len="med" w="med" type="none"/>
          </a:ln>
        </p:spPr>
      </p:sp>
      <p:cxnSp>
        <p:nvCxnSpPr>
          <p:cNvPr id="164" name="Google Shape;164;p19"/>
          <p:cNvCxnSpPr/>
          <p:nvPr/>
        </p:nvCxnSpPr>
        <p:spPr>
          <a:xfrm flipH="1">
            <a:off x="5649850" y="3166250"/>
            <a:ext cx="649200" cy="6693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65" name="Google Shape;165;p19"/>
          <p:cNvSpPr txBox="1"/>
          <p:nvPr/>
        </p:nvSpPr>
        <p:spPr>
          <a:xfrm>
            <a:off x="5816220" y="3991018"/>
            <a:ext cx="20100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New weight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Adjusting our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 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 – Gradient Descent</a:t>
            </a:r>
            <a:endParaRPr/>
          </a:p>
        </p:txBody>
      </p:sp>
      <p:cxnSp>
        <p:nvCxnSpPr>
          <p:cNvPr id="171" name="Google Shape;171;p20"/>
          <p:cNvCxnSpPr/>
          <p:nvPr/>
        </p:nvCxnSpPr>
        <p:spPr>
          <a:xfrm flipH="1" rot="10800000">
            <a:off x="1714500" y="1159009"/>
            <a:ext cx="3964781" cy="2926404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72" name="Google Shape;172;p20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73" name="Google Shape;173;p20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174" name="Google Shape;174;p20"/>
          <p:cNvSpPr/>
          <p:nvPr/>
        </p:nvSpPr>
        <p:spPr>
          <a:xfrm>
            <a:off x="3034665" y="2390685"/>
            <a:ext cx="254726" cy="245291"/>
          </a:xfrm>
          <a:prstGeom prst="ellipse">
            <a:avLst/>
          </a:prstGeom>
          <a:solidFill>
            <a:schemeClr val="dk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5" name="Google Shape;175;p20"/>
          <p:cNvCxnSpPr/>
          <p:nvPr/>
        </p:nvCxnSpPr>
        <p:spPr>
          <a:xfrm rot="10800000">
            <a:off x="3421944" y="2253572"/>
            <a:ext cx="154430" cy="209813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76" name="Google Shape;176;p20"/>
          <p:cNvCxnSpPr/>
          <p:nvPr/>
        </p:nvCxnSpPr>
        <p:spPr>
          <a:xfrm flipH="1" rot="10800000">
            <a:off x="3406556" y="2396052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77" name="Google Shape;177;p20"/>
          <p:cNvCxnSpPr/>
          <p:nvPr/>
        </p:nvCxnSpPr>
        <p:spPr>
          <a:xfrm flipH="1" rot="10800000">
            <a:off x="3252127" y="2162114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78" name="Google Shape;178;p20"/>
          <p:cNvSpPr txBox="1"/>
          <p:nvPr/>
        </p:nvSpPr>
        <p:spPr>
          <a:xfrm>
            <a:off x="3470427" y="1650845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>
              <a:solidFill>
                <a:srgbClr val="00B050"/>
              </a:solidFill>
            </a:endParaRPr>
          </a:p>
        </p:txBody>
      </p:sp>
      <p:sp>
        <p:nvSpPr>
          <p:cNvPr id="179" name="Google Shape;179;p20"/>
          <p:cNvSpPr txBox="1"/>
          <p:nvPr/>
        </p:nvSpPr>
        <p:spPr>
          <a:xfrm>
            <a:off x="7676979" y="4196738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20"/>
          <p:cNvSpPr txBox="1"/>
          <p:nvPr/>
        </p:nvSpPr>
        <p:spPr>
          <a:xfrm>
            <a:off x="1155553" y="1480544"/>
            <a:ext cx="42199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1" name="Google Shape;18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33977" y="779051"/>
            <a:ext cx="27000" cy="2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0"/>
          <p:cNvSpPr txBox="1"/>
          <p:nvPr/>
        </p:nvSpPr>
        <p:spPr>
          <a:xfrm>
            <a:off x="2961015" y="3321991"/>
            <a:ext cx="4575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" name="Google Shape;183;p20"/>
          <p:cNvSpPr txBox="1"/>
          <p:nvPr/>
        </p:nvSpPr>
        <p:spPr>
          <a:xfrm>
            <a:off x="5626547" y="4063354"/>
            <a:ext cx="1253708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New weight</a:t>
            </a:r>
            <a:endParaRPr sz="1100"/>
          </a:p>
        </p:txBody>
      </p:sp>
      <p:sp>
        <p:nvSpPr>
          <p:cNvPr id="184" name="Google Shape;184;p20"/>
          <p:cNvSpPr txBox="1"/>
          <p:nvPr/>
        </p:nvSpPr>
        <p:spPr>
          <a:xfrm>
            <a:off x="6599719" y="3457738"/>
            <a:ext cx="1230626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Better cost!</a:t>
            </a:r>
            <a:endParaRPr sz="1100">
              <a:solidFill>
                <a:srgbClr val="00B050"/>
              </a:solidFill>
            </a:endParaRPr>
          </a:p>
        </p:txBody>
      </p:sp>
      <p:sp>
        <p:nvSpPr>
          <p:cNvPr id="185" name="Google Shape;185;p20"/>
          <p:cNvSpPr/>
          <p:nvPr/>
        </p:nvSpPr>
        <p:spPr>
          <a:xfrm>
            <a:off x="2679900" y="3457750"/>
            <a:ext cx="146550" cy="468600"/>
          </a:xfrm>
          <a:custGeom>
            <a:rect b="b" l="l" r="r" t="t"/>
            <a:pathLst>
              <a:path extrusionOk="0" h="18744" w="5862">
                <a:moveTo>
                  <a:pt x="0" y="0"/>
                </a:moveTo>
                <a:cubicBezTo>
                  <a:pt x="4972" y="4146"/>
                  <a:pt x="7134" y="12602"/>
                  <a:pt x="5087" y="18744"/>
                </a:cubicBezTo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cxnSp>
        <p:nvCxnSpPr>
          <p:cNvPr id="186" name="Google Shape;186;p20"/>
          <p:cNvCxnSpPr>
            <a:stCxn id="183" idx="1"/>
          </p:cNvCxnSpPr>
          <p:nvPr/>
        </p:nvCxnSpPr>
        <p:spPr>
          <a:xfrm rot="10800000">
            <a:off x="3494446" y="3728578"/>
            <a:ext cx="2132100" cy="507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7" name="Google Shape;187;p20"/>
          <p:cNvCxnSpPr>
            <a:stCxn id="184" idx="1"/>
          </p:cNvCxnSpPr>
          <p:nvPr/>
        </p:nvCxnSpPr>
        <p:spPr>
          <a:xfrm rot="10800000">
            <a:off x="3869119" y="2711062"/>
            <a:ext cx="2730600" cy="919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So let’s pick another value</a:t>
            </a:r>
            <a:endParaRPr/>
          </a:p>
        </p:txBody>
      </p:sp>
      <p:cxnSp>
        <p:nvCxnSpPr>
          <p:cNvPr id="193" name="Google Shape;193;p21"/>
          <p:cNvCxnSpPr/>
          <p:nvPr/>
        </p:nvCxnSpPr>
        <p:spPr>
          <a:xfrm flipH="1" rot="10800000">
            <a:off x="1714500" y="1103710"/>
            <a:ext cx="3960495" cy="2981703"/>
          </a:xfrm>
          <a:prstGeom prst="straightConnector1">
            <a:avLst/>
          </a:prstGeom>
          <a:noFill/>
          <a:ln cap="flat" cmpd="sng" w="57150">
            <a:solidFill>
              <a:schemeClr val="accent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194" name="Google Shape;194;p21"/>
          <p:cNvSpPr/>
          <p:nvPr/>
        </p:nvSpPr>
        <p:spPr>
          <a:xfrm>
            <a:off x="3471455" y="1729015"/>
            <a:ext cx="254725" cy="245291"/>
          </a:xfrm>
          <a:prstGeom prst="ellipse">
            <a:avLst/>
          </a:prstGeom>
          <a:solidFill>
            <a:schemeClr val="dk2"/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5" name="Google Shape;195;p21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96" name="Google Shape;196;p21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197" name="Google Shape;197;p21"/>
          <p:cNvCxnSpPr/>
          <p:nvPr/>
        </p:nvCxnSpPr>
        <p:spPr>
          <a:xfrm rot="10800000">
            <a:off x="3889970" y="1692449"/>
            <a:ext cx="242791" cy="399648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98" name="Google Shape;198;p21"/>
          <p:cNvCxnSpPr/>
          <p:nvPr/>
        </p:nvCxnSpPr>
        <p:spPr>
          <a:xfrm flipH="1" rot="10800000">
            <a:off x="3956508" y="1982587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99" name="Google Shape;199;p21"/>
          <p:cNvCxnSpPr/>
          <p:nvPr/>
        </p:nvCxnSpPr>
        <p:spPr>
          <a:xfrm flipH="1" rot="10800000">
            <a:off x="3754693" y="1600991"/>
            <a:ext cx="339635" cy="182917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0" name="Google Shape;200;p21"/>
          <p:cNvSpPr txBox="1"/>
          <p:nvPr/>
        </p:nvSpPr>
        <p:spPr>
          <a:xfrm>
            <a:off x="2819591" y="1940731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>
              <a:solidFill>
                <a:srgbClr val="00B050"/>
              </a:solidFill>
            </a:endParaRPr>
          </a:p>
        </p:txBody>
      </p:sp>
      <p:sp>
        <p:nvSpPr>
          <p:cNvPr id="201" name="Google Shape;201;p21"/>
          <p:cNvSpPr txBox="1"/>
          <p:nvPr/>
        </p:nvSpPr>
        <p:spPr>
          <a:xfrm>
            <a:off x="2875861" y="3349277"/>
            <a:ext cx="4575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21"/>
          <p:cNvSpPr/>
          <p:nvPr/>
        </p:nvSpPr>
        <p:spPr>
          <a:xfrm>
            <a:off x="2679900" y="3457750"/>
            <a:ext cx="146550" cy="468600"/>
          </a:xfrm>
          <a:custGeom>
            <a:rect b="b" l="l" r="r" t="t"/>
            <a:pathLst>
              <a:path extrusionOk="0" h="18744" w="5862">
                <a:moveTo>
                  <a:pt x="0" y="0"/>
                </a:moveTo>
                <a:cubicBezTo>
                  <a:pt x="4972" y="4146"/>
                  <a:pt x="7134" y="12602"/>
                  <a:pt x="5087" y="18744"/>
                </a:cubicBezTo>
              </a:path>
            </a:pathLst>
          </a:cu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2"/>
          <p:cNvSpPr txBox="1"/>
          <p:nvPr>
            <p:ph type="title"/>
          </p:nvPr>
        </p:nvSpPr>
        <p:spPr>
          <a:xfrm>
            <a:off x="628650" y="375046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Devanagari MT"/>
              <a:buNone/>
            </a:pP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Adjusting our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 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and </a:t>
            </a:r>
            <a:r>
              <a:rPr i="1" lang="en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b</a:t>
            </a:r>
            <a:r>
              <a:rPr lang="en">
                <a:latin typeface="Devanagari MT"/>
                <a:ea typeface="Devanagari MT"/>
                <a:cs typeface="Devanagari MT"/>
                <a:sym typeface="Devanagari MT"/>
              </a:rPr>
              <a:t> – Gradient Descent</a:t>
            </a:r>
            <a:endParaRPr/>
          </a:p>
        </p:txBody>
      </p:sp>
      <p:cxnSp>
        <p:nvCxnSpPr>
          <p:cNvPr id="208" name="Google Shape;208;p22"/>
          <p:cNvCxnSpPr/>
          <p:nvPr/>
        </p:nvCxnSpPr>
        <p:spPr>
          <a:xfrm>
            <a:off x="724172" y="4585063"/>
            <a:ext cx="7261316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cxnSp>
        <p:nvCxnSpPr>
          <p:cNvPr id="209" name="Google Shape;209;p22"/>
          <p:cNvCxnSpPr/>
          <p:nvPr/>
        </p:nvCxnSpPr>
        <p:spPr>
          <a:xfrm flipH="1" rot="10800000">
            <a:off x="1045031" y="1369219"/>
            <a:ext cx="8164" cy="3581679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miter lim="800000"/>
            <a:headEnd len="med" w="med" type="stealth"/>
            <a:tailEnd len="med" w="med" type="stealth"/>
          </a:ln>
        </p:spPr>
      </p:cxnSp>
      <p:sp>
        <p:nvSpPr>
          <p:cNvPr id="210" name="Google Shape;210;p22"/>
          <p:cNvSpPr txBox="1"/>
          <p:nvPr/>
        </p:nvSpPr>
        <p:spPr>
          <a:xfrm>
            <a:off x="4231237" y="4479913"/>
            <a:ext cx="4575572" cy="5770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  <a:latin typeface="Devanagari MT"/>
                <a:ea typeface="Devanagari MT"/>
                <a:cs typeface="Devanagari MT"/>
                <a:sym typeface="Devanagari MT"/>
              </a:rPr>
              <a:t>w</a:t>
            </a:r>
            <a:endParaRPr sz="3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22"/>
          <p:cNvSpPr txBox="1"/>
          <p:nvPr/>
        </p:nvSpPr>
        <p:spPr>
          <a:xfrm>
            <a:off x="89318" y="2446226"/>
            <a:ext cx="951222" cy="5309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accent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C(X)</a:t>
            </a:r>
            <a:endParaRPr sz="1100"/>
          </a:p>
        </p:txBody>
      </p:sp>
      <p:sp>
        <p:nvSpPr>
          <p:cNvPr id="212" name="Google Shape;212;p22"/>
          <p:cNvSpPr/>
          <p:nvPr/>
        </p:nvSpPr>
        <p:spPr>
          <a:xfrm>
            <a:off x="3250103" y="3390433"/>
            <a:ext cx="342697" cy="342697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22"/>
          <p:cNvSpPr txBox="1"/>
          <p:nvPr/>
        </p:nvSpPr>
        <p:spPr>
          <a:xfrm>
            <a:off x="3376530" y="2628441"/>
            <a:ext cx="3313841" cy="39241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”A step in the right direction”</a:t>
            </a:r>
            <a:endParaRPr sz="1100"/>
          </a:p>
        </p:txBody>
      </p:sp>
      <p:sp>
        <p:nvSpPr>
          <p:cNvPr id="214" name="Google Shape;214;p22"/>
          <p:cNvSpPr txBox="1"/>
          <p:nvPr/>
        </p:nvSpPr>
        <p:spPr>
          <a:xfrm>
            <a:off x="1779858" y="3944956"/>
            <a:ext cx="2010022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Current weight</a:t>
            </a:r>
            <a:endParaRPr sz="1100"/>
          </a:p>
        </p:txBody>
      </p:sp>
      <p:sp>
        <p:nvSpPr>
          <p:cNvPr id="215" name="Google Shape;215;p22"/>
          <p:cNvSpPr/>
          <p:nvPr/>
        </p:nvSpPr>
        <p:spPr>
          <a:xfrm>
            <a:off x="3799966" y="3850886"/>
            <a:ext cx="342697" cy="342697"/>
          </a:xfrm>
          <a:prstGeom prst="ellipse">
            <a:avLst/>
          </a:prstGeom>
          <a:solidFill>
            <a:srgbClr val="FF0000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2"/>
          <p:cNvSpPr/>
          <p:nvPr/>
        </p:nvSpPr>
        <p:spPr>
          <a:xfrm>
            <a:off x="2088500" y="1276050"/>
            <a:ext cx="6386075" cy="3003450"/>
          </a:xfrm>
          <a:custGeom>
            <a:rect b="b" l="l" r="r" t="t"/>
            <a:pathLst>
              <a:path extrusionOk="0" h="120138" w="255443">
                <a:moveTo>
                  <a:pt x="0" y="8300"/>
                </a:moveTo>
                <a:cubicBezTo>
                  <a:pt x="3772" y="25259"/>
                  <a:pt x="15462" y="39502"/>
                  <a:pt x="24902" y="54087"/>
                </a:cubicBezTo>
                <a:cubicBezTo>
                  <a:pt x="37858" y="74106"/>
                  <a:pt x="51330" y="96067"/>
                  <a:pt x="72028" y="107907"/>
                </a:cubicBezTo>
                <a:cubicBezTo>
                  <a:pt x="94358" y="120680"/>
                  <a:pt x="122671" y="121126"/>
                  <a:pt x="148339" y="119420"/>
                </a:cubicBezTo>
                <a:cubicBezTo>
                  <a:pt x="168776" y="118062"/>
                  <a:pt x="186870" y="102840"/>
                  <a:pt x="201356" y="88360"/>
                </a:cubicBezTo>
                <a:cubicBezTo>
                  <a:pt x="225780" y="63946"/>
                  <a:pt x="244529" y="32763"/>
                  <a:pt x="255443" y="0"/>
                </a:cubicBezTo>
              </a:path>
            </a:pathLst>
          </a:custGeom>
          <a:noFill/>
          <a:ln cap="flat" cmpd="sng" w="38100">
            <a:solidFill>
              <a:srgbClr val="00B05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