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1" r:id="rId4"/>
    <p:sldMasterId id="2147483682" r:id="rId5"/>
    <p:sldMasterId id="2147483683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</p:sldIdLst>
  <p:sldSz cy="5143500" cx="9144000"/>
  <p:notesSz cx="6858000" cy="9144000"/>
  <p:embeddedFontLst>
    <p:embeddedFont>
      <p:font typeface="Raleway"/>
      <p:regular r:id="rId40"/>
      <p:bold r:id="rId41"/>
      <p:italic r:id="rId42"/>
      <p:boldItalic r:id="rId43"/>
    </p:embeddedFont>
    <p:embeddedFont>
      <p:font typeface="Lato"/>
      <p:regular r:id="rId44"/>
      <p:bold r:id="rId45"/>
      <p:italic r:id="rId46"/>
      <p:boldItalic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aleway-regular.fntdata"/><Relationship Id="rId20" Type="http://schemas.openxmlformats.org/officeDocument/2006/relationships/slide" Target="slides/slide13.xml"/><Relationship Id="rId42" Type="http://schemas.openxmlformats.org/officeDocument/2006/relationships/font" Target="fonts/Raleway-italic.fntdata"/><Relationship Id="rId41" Type="http://schemas.openxmlformats.org/officeDocument/2006/relationships/font" Target="fonts/Raleway-bold.fntdata"/><Relationship Id="rId22" Type="http://schemas.openxmlformats.org/officeDocument/2006/relationships/slide" Target="slides/slide15.xml"/><Relationship Id="rId44" Type="http://schemas.openxmlformats.org/officeDocument/2006/relationships/font" Target="fonts/Lato-regular.fntdata"/><Relationship Id="rId21" Type="http://schemas.openxmlformats.org/officeDocument/2006/relationships/slide" Target="slides/slide14.xml"/><Relationship Id="rId43" Type="http://schemas.openxmlformats.org/officeDocument/2006/relationships/font" Target="fonts/Raleway-boldItalic.fntdata"/><Relationship Id="rId24" Type="http://schemas.openxmlformats.org/officeDocument/2006/relationships/slide" Target="slides/slide17.xml"/><Relationship Id="rId46" Type="http://schemas.openxmlformats.org/officeDocument/2006/relationships/font" Target="fonts/Lato-italic.fntdata"/><Relationship Id="rId23" Type="http://schemas.openxmlformats.org/officeDocument/2006/relationships/slide" Target="slides/slide16.xml"/><Relationship Id="rId45" Type="http://schemas.openxmlformats.org/officeDocument/2006/relationships/font" Target="fonts/Lato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47" Type="http://schemas.openxmlformats.org/officeDocument/2006/relationships/font" Target="fonts/Lato-boldItalic.fntdata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slide" Target="slides/slide2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11" Type="http://schemas.openxmlformats.org/officeDocument/2006/relationships/slide" Target="slides/slide4.xml"/><Relationship Id="rId33" Type="http://schemas.openxmlformats.org/officeDocument/2006/relationships/slide" Target="slides/slide26.xml"/><Relationship Id="rId10" Type="http://schemas.openxmlformats.org/officeDocument/2006/relationships/slide" Target="slides/slide3.xml"/><Relationship Id="rId32" Type="http://schemas.openxmlformats.org/officeDocument/2006/relationships/slide" Target="slides/slide25.xml"/><Relationship Id="rId13" Type="http://schemas.openxmlformats.org/officeDocument/2006/relationships/slide" Target="slides/slide6.xml"/><Relationship Id="rId35" Type="http://schemas.openxmlformats.org/officeDocument/2006/relationships/slide" Target="slides/slide28.xml"/><Relationship Id="rId12" Type="http://schemas.openxmlformats.org/officeDocument/2006/relationships/slide" Target="slides/slide5.xml"/><Relationship Id="rId34" Type="http://schemas.openxmlformats.org/officeDocument/2006/relationships/slide" Target="slides/slide27.xml"/><Relationship Id="rId15" Type="http://schemas.openxmlformats.org/officeDocument/2006/relationships/slide" Target="slides/slide8.xml"/><Relationship Id="rId37" Type="http://schemas.openxmlformats.org/officeDocument/2006/relationships/slide" Target="slides/slide30.xml"/><Relationship Id="rId14" Type="http://schemas.openxmlformats.org/officeDocument/2006/relationships/slide" Target="slides/slide7.xml"/><Relationship Id="rId36" Type="http://schemas.openxmlformats.org/officeDocument/2006/relationships/slide" Target="slides/slide29.xml"/><Relationship Id="rId17" Type="http://schemas.openxmlformats.org/officeDocument/2006/relationships/slide" Target="slides/slide10.xml"/><Relationship Id="rId39" Type="http://schemas.openxmlformats.org/officeDocument/2006/relationships/slide" Target="slides/slide32.xml"/><Relationship Id="rId16" Type="http://schemas.openxmlformats.org/officeDocument/2006/relationships/slide" Target="slides/slide9.xml"/><Relationship Id="rId38" Type="http://schemas.openxmlformats.org/officeDocument/2006/relationships/slide" Target="slides/slide31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2e43e53b6c3_1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" name="Google Shape;190;g2e43e53b6c3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2e43e53b6cb_1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g2e43e53b6cb_1_9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2e43e53b6cb_1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g2e43e53b6cb_1_9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2e43e53b6cb_1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g2e43e53b6cb_1_10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3040b8b98e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3040b8b98e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2e43e53b6cb_1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g2e43e53b6cb_1_1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2e43e53b6cb_1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g2e43e53b6cb_1_1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2e43e53b6cb_1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g2e43e53b6cb_1_1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2e6476d2d6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2e6476d2d6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2e6476d2d67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2e6476d2d67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2e6476d2d67_1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2e6476d2d67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040b8b98e6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040b8b98e6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2e6476d2d67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2e6476d2d67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2e6476d2d67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2e6476d2d67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2e6476d2d67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2e6476d2d67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2e43e53b6cb_3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6" name="Google Shape;346;g2e43e53b6cb_3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2e43e53b6cb_3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1" name="Google Shape;351;g2e43e53b6cb_3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2e43e53b6cb_3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1" name="Google Shape;371;g2e43e53b6cb_3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2e43e53b6cb_3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1" name="Google Shape;391;g2e43e53b6cb_3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2e43e53b6cb_3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1" name="Google Shape;411;g2e43e53b6cb_3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2e43e53b6cb_3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1" name="Google Shape;431;g2e43e53b6cb_3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2e43e53b6cb_3_1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7" name="Google Shape;437;g2e43e53b6cb_3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040b8b98e6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3040b8b98e6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2e43e53b6c3_1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2e43e53b6c3_1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g2e43e53b6c3_1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9" name="Google Shape;449;g2e43e53b6c3_1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g2e6476d2d67_1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4" name="Google Shape;454;g2e6476d2d67_1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040b8b98e6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3040b8b98e6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2e43e53b6c3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4" name="Google Shape;224;g2e43e53b6c3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2e6476d2d67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2e6476d2d67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2e6476d2d67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2e6476d2d67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2e6476d2d67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2e6476d2d67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e43e53b6cb_1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g2e43e53b6cb_1_8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59" name="Google Shape;59;p14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" type="body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71" name="Google Shape;71;p16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2" type="body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0" name="Google Shape;80;p17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3" name="Google Shape;83;p18"/>
          <p:cNvSpPr txBox="1"/>
          <p:nvPr>
            <p:ph idx="1" type="body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84" name="Google Shape;84;p18"/>
          <p:cNvSpPr txBox="1"/>
          <p:nvPr>
            <p:ph idx="2" type="body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5" name="Google Shape;85;p18"/>
          <p:cNvSpPr txBox="1"/>
          <p:nvPr>
            <p:ph idx="3" type="body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86" name="Google Shape;86;p18"/>
          <p:cNvSpPr txBox="1"/>
          <p:nvPr>
            <p:ph idx="4" type="body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7" name="Google Shape;87;p18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8" name="Google Shape;88;p18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9" name="Google Shape;89;p1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3" name="Google Shape;93;p19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4" name="Google Shape;94;p19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7" name="Google Shape;97;p20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1" name="Google Shape;101;p21"/>
          <p:cNvSpPr txBox="1"/>
          <p:nvPr>
            <p:ph idx="1" type="body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102" name="Google Shape;102;p21"/>
          <p:cNvSpPr txBox="1"/>
          <p:nvPr>
            <p:ph idx="2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03" name="Google Shape;103;p21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5" name="Google Shape;105;p21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8" name="Google Shape;108;p22"/>
          <p:cNvSpPr/>
          <p:nvPr>
            <p:ph idx="2" type="pic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/>
          <p:nvPr>
            <p:ph idx="1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10" name="Google Shape;110;p22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2" name="Google Shape;112;p22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5" name="Google Shape;115;p23"/>
          <p:cNvSpPr txBox="1"/>
          <p:nvPr>
            <p:ph idx="1" type="body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7" name="Google Shape;117;p2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8" name="Google Shape;118;p2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1" type="body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0" name="Google Shape;130;p26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1" name="Google Shape;131;p26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2" name="Google Shape;132;p26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3" name="Google Shape;133;p2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36" name="Google Shape;136;p2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8" name="Google Shape;138;p28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9" name="Google Shape;139;p28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0" name="Google Shape;140;p28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1" name="Google Shape;141;p28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42" name="Google Shape;142;p28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43" name="Google Shape;143;p2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5" name="Google Shape;145;p29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6" name="Google Shape;146;p29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7" name="Google Shape;147;p29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8" name="Google Shape;148;p29"/>
          <p:cNvSpPr txBox="1"/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9" name="Google Shape;149;p29"/>
          <p:cNvSpPr txBox="1"/>
          <p:nvPr>
            <p:ph idx="1" type="subTitle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0" name="Google Shape;150;p2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2" name="Google Shape;152;p30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3" name="Google Shape;153;p30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4" name="Google Shape;154;p30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5" name="Google Shape;155;p30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56" name="Google Shape;156;p30"/>
          <p:cNvSpPr txBox="1"/>
          <p:nvPr>
            <p:ph idx="1" type="body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57" name="Google Shape;157;p30"/>
          <p:cNvSpPr txBox="1"/>
          <p:nvPr>
            <p:ph idx="2" type="body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58" name="Google Shape;158;p3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0" name="Google Shape;160;p31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1" name="Google Shape;161;p31"/>
          <p:cNvSpPr txBox="1"/>
          <p:nvPr>
            <p:ph type="title"/>
          </p:nvPr>
        </p:nvSpPr>
        <p:spPr>
          <a:xfrm>
            <a:off x="319500" y="936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62" name="Google Shape;162;p31"/>
          <p:cNvSpPr txBox="1"/>
          <p:nvPr>
            <p:ph idx="1" type="body"/>
          </p:nvPr>
        </p:nvSpPr>
        <p:spPr>
          <a:xfrm>
            <a:off x="319500" y="1846804"/>
            <a:ext cx="2808000" cy="280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63" name="Google Shape;163;p3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5" name="Google Shape;165;p32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6" name="Google Shape;166;p32"/>
          <p:cNvSpPr txBox="1"/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7" name="Google Shape;167;p3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3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0" name="Google Shape;170;p33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1" name="Google Shape;171;p33"/>
          <p:cNvSpPr txBox="1"/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72" name="Google Shape;172;p33"/>
          <p:cNvSpPr txBox="1"/>
          <p:nvPr>
            <p:ph idx="1" type="subTitle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73" name="Google Shape;173;p33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4" name="Google Shape;174;p3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6" name="Google Shape;176;p34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7" name="Google Shape;177;p34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8" name="Google Shape;178;p34"/>
          <p:cNvSpPr txBox="1"/>
          <p:nvPr>
            <p:ph idx="1" type="body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179" name="Google Shape;179;p3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1" name="Google Shape;181;p35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2" name="Google Shape;182;p35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3" name="Google Shape;183;p35"/>
          <p:cNvSpPr txBox="1"/>
          <p:nvPr>
            <p:ph hasCustomPrompt="1"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184" name="Google Shape;184;p35"/>
          <p:cNvSpPr txBox="1"/>
          <p:nvPr>
            <p:ph idx="1" type="body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5" name="Google Shape;185;p3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wiss-2">
    <p:bg>
      <p:bgPr>
        <a:solidFill>
          <a:schemeClr val="lt1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5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i="0" sz="30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27" name="Google Shape;127;p25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b="0" i="0" sz="18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b="0" i="0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 b="0" i="0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 b="0" i="0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b="0" i="0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 b="0" i="0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 b="0" i="0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 b="0" i="0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 b="0" i="0" sz="14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28" name="Google Shape;128;p2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karthikvedula.com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www.google.com/url?sa=i&amp;url=https%3A%2F%2Fwww.geeksforgeeks.org%2F3d-scatter-plotting-in-python-using-matplotlib%2F&amp;psig=AOvVaw3WqnOZt0Ofp-AjD6LCY-Gi&amp;ust=1678502942450000&amp;source=images&amp;cd=vfe&amp;ved=0CA8QjRxqFwoTCNiH5u6s0P0CFQAAAAAdAAAAABAQ" TargetMode="External"/><Relationship Id="rId4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www.google.com/imgres?imgurl=https%3A%2F%2Fmiro.medium.com%2Fv2%2Fresize%3Afit%3A1400%2F1*T8Pnw0kiVbrPGnqnB2I_Zw.jpeg&amp;imgrefurl=https%3A%2F%2Ftowardsdatascience.com%2Fbuilding-a-k-nearest-neighbors-k-nn-model-with-scikit-learn-51209555453a&amp;tbnid=XMapf6s_qmv17M&amp;vet=12ahUKEwjB4v-2qdD9AhU5CFkFHZErBp0QMygNegUIARCCAg..i&amp;docid=ps1Wrp-13qqwfM&amp;w=1238&amp;h=988&amp;q=k%20nearest%20neighbors&amp;client=firefox-b-1-d&amp;ved=2ahUKEwjB4v-2qdD9AhU5CFkFHZErBp0QMygNegUIARCCAg" TargetMode="External"/><Relationship Id="rId4" Type="http://schemas.openxmlformats.org/officeDocument/2006/relationships/image" Target="../media/image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www.youtube.com/watch?v=0p0o5cmgLdE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www.google.com/imgres?imgurl=https%3A%2F%2Fmiro.medium.com%2Fv2%2Fresize%3Afit%3A1400%2F1*T8Pnw0kiVbrPGnqnB2I_Zw.jpeg&amp;imgrefurl=https%3A%2F%2Ftowardsdatascience.com%2Fbuilding-a-k-nearest-neighbors-k-nn-model-with-scikit-learn-51209555453a&amp;tbnid=XMapf6s_qmv17M&amp;vet=12ahUKEwjB4v-2qdD9AhU5CFkFHZErBp0QMygNegUIARCCAg..i&amp;docid=ps1Wrp-13qqwfM&amp;w=1238&amp;h=988&amp;q=k%20nearest%20neighbors&amp;client=firefox-b-1-d&amp;ved=2ahUKEwjB4v-2qdD9AhU5CFkFHZErBp0QMygNegUIARCCAg" TargetMode="External"/><Relationship Id="rId4" Type="http://schemas.openxmlformats.org/officeDocument/2006/relationships/image" Target="../media/image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9.xml"/><Relationship Id="rId3" Type="http://schemas.openxmlformats.org/officeDocument/2006/relationships/hyperlink" Target="https://www.kaggle.com/code/cempek/bbc-nltk-clustering-word2vec-vs-tfidfvectorizer#Vectorizing-the-Words-by-Word2Vec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1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2.xml"/><Relationship Id="rId3" Type="http://schemas.openxmlformats.org/officeDocument/2006/relationships/hyperlink" Target="https://longjp.github.io/statcomp/projects/clusteringimdb.pdf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9.png"/><Relationship Id="rId5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7"/>
          <p:cNvSpPr txBox="1"/>
          <p:nvPr>
            <p:ph type="ctrTitle"/>
          </p:nvPr>
        </p:nvSpPr>
        <p:spPr>
          <a:xfrm>
            <a:off x="313300" y="630225"/>
            <a:ext cx="8690100" cy="28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lang="en" sz="3520">
                <a:solidFill>
                  <a:schemeClr val="lt2"/>
                </a:solidFill>
              </a:rPr>
              <a:t>PHS Machine Learning Club</a:t>
            </a:r>
            <a:endParaRPr sz="3520">
              <a:solidFill>
                <a:schemeClr val="lt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t/>
            </a:r>
            <a:endParaRPr sz="352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b="0" lang="en" sz="3520">
                <a:solidFill>
                  <a:schemeClr val="dk1"/>
                </a:solidFill>
              </a:rPr>
              <a:t>Introducing ML with </a:t>
            </a:r>
            <a:endParaRPr b="0" sz="352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b="0" lang="en" sz="3520">
                <a:solidFill>
                  <a:schemeClr val="dk1"/>
                </a:solidFill>
              </a:rPr>
              <a:t>K-Nearest Neighbors</a:t>
            </a:r>
            <a:endParaRPr b="0" sz="3520">
              <a:solidFill>
                <a:schemeClr val="dk1"/>
              </a:solidFill>
            </a:endParaRPr>
          </a:p>
        </p:txBody>
      </p:sp>
      <p:sp>
        <p:nvSpPr>
          <p:cNvPr id="193" name="Google Shape;193;p37"/>
          <p:cNvSpPr txBox="1"/>
          <p:nvPr>
            <p:ph idx="1" type="subTitle"/>
          </p:nvPr>
        </p:nvSpPr>
        <p:spPr>
          <a:xfrm>
            <a:off x="313292" y="3527625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88888"/>
                </a:solidFill>
              </a:rPr>
              <a:t>Karthik S. Vedula</a:t>
            </a:r>
            <a:endParaRPr>
              <a:solidFill>
                <a:srgbClr val="888888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www.karthikvedula.com</a:t>
            </a:r>
            <a:r>
              <a:rPr lang="en">
                <a:solidFill>
                  <a:schemeClr val="accent1"/>
                </a:solidFill>
              </a:rPr>
              <a:t> </a:t>
            </a:r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6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/>
              <a:t>… and some more specific data… </a:t>
            </a:r>
            <a:endParaRPr/>
          </a:p>
        </p:txBody>
      </p:sp>
      <p:sp>
        <p:nvSpPr>
          <p:cNvPr id="260" name="Google Shape;260;p46"/>
          <p:cNvSpPr txBox="1"/>
          <p:nvPr/>
        </p:nvSpPr>
        <p:spPr>
          <a:xfrm>
            <a:off x="6289964" y="1565889"/>
            <a:ext cx="2583873" cy="281615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-20955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</a:pPr>
            <a:r>
              <a:rPr b="1" i="0" lang="en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Genre</a:t>
            </a:r>
            <a:endParaRPr sz="1100"/>
          </a:p>
          <a:p>
            <a:pPr indent="-20955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</a:pPr>
            <a:r>
              <a:rPr b="1" i="0" lang="en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Watch time</a:t>
            </a:r>
            <a:endParaRPr sz="1100"/>
          </a:p>
          <a:p>
            <a:pPr indent="-20955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</a:pPr>
            <a:r>
              <a:rPr b="1" i="0" lang="en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Year released</a:t>
            </a:r>
            <a:endParaRPr sz="1100"/>
          </a:p>
          <a:p>
            <a:pPr indent="-20955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</a:pPr>
            <a:r>
              <a:rPr b="1" i="0" lang="en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Cast</a:t>
            </a:r>
            <a:endParaRPr sz="1100"/>
          </a:p>
          <a:p>
            <a:pPr indent="-20955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</a:pPr>
            <a:r>
              <a:rPr b="1" i="0" lang="en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Director</a:t>
            </a:r>
            <a:endParaRPr sz="1100"/>
          </a:p>
          <a:p>
            <a:pPr indent="-20955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</a:pPr>
            <a:r>
              <a:rPr b="1" i="0" lang="en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Language</a:t>
            </a:r>
            <a:endParaRPr sz="1100"/>
          </a:p>
          <a:p>
            <a:pPr indent="-20955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</a:pPr>
            <a:r>
              <a:rPr b="1" i="0" lang="en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Ratings</a:t>
            </a:r>
            <a:endParaRPr sz="1100"/>
          </a:p>
          <a:p>
            <a:pPr indent="-209550" lvl="1" marL="558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</a:pPr>
            <a:r>
              <a:rPr b="1" i="0" lang="en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Rotten tomatoes</a:t>
            </a:r>
            <a:endParaRPr sz="1100"/>
          </a:p>
          <a:p>
            <a:pPr indent="-209550" lvl="1" marL="558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</a:pPr>
            <a:r>
              <a:rPr b="1" i="0" lang="en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PG-13? R?</a:t>
            </a:r>
            <a:endParaRPr sz="1100"/>
          </a:p>
          <a:p>
            <a:pPr indent="-114300" lvl="1" marL="558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t/>
            </a:r>
            <a:endParaRPr b="1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0955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</a:pPr>
            <a:r>
              <a:rPr b="1" i="0" lang="en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more!</a:t>
            </a:r>
            <a:endParaRPr sz="1100"/>
          </a:p>
          <a:p>
            <a:pPr indent="-127000" lvl="0" marL="215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icture containing text, different, several&#10;&#10;Description automatically generated" id="261" name="Google Shape;261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6981" y="1290802"/>
            <a:ext cx="6265426" cy="33663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47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/>
              <a:t>Then we plot it</a:t>
            </a:r>
            <a:endParaRPr/>
          </a:p>
        </p:txBody>
      </p:sp>
      <p:pic>
        <p:nvPicPr>
          <p:cNvPr descr="3D Scatter Plotting in Python using Matplotlib - GeeksforGeeks" id="267" name="Google Shape;267;p47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03615" y="1053811"/>
            <a:ext cx="6296025" cy="375285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47"/>
          <p:cNvSpPr txBox="1"/>
          <p:nvPr/>
        </p:nvSpPr>
        <p:spPr>
          <a:xfrm>
            <a:off x="2001982" y="4474244"/>
            <a:ext cx="1608902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Watch time</a:t>
            </a:r>
            <a:endParaRPr sz="1100"/>
          </a:p>
        </p:txBody>
      </p:sp>
      <p:sp>
        <p:nvSpPr>
          <p:cNvPr id="269" name="Google Shape;269;p47"/>
          <p:cNvSpPr txBox="1"/>
          <p:nvPr/>
        </p:nvSpPr>
        <p:spPr>
          <a:xfrm>
            <a:off x="5579918" y="4089689"/>
            <a:ext cx="3098397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Rotten tomatoes rating</a:t>
            </a:r>
            <a:endParaRPr sz="1100"/>
          </a:p>
        </p:txBody>
      </p:sp>
      <p:sp>
        <p:nvSpPr>
          <p:cNvPr id="270" name="Google Shape;270;p47"/>
          <p:cNvSpPr txBox="1"/>
          <p:nvPr/>
        </p:nvSpPr>
        <p:spPr>
          <a:xfrm>
            <a:off x="6434815" y="2047984"/>
            <a:ext cx="1043171" cy="43858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Budget</a:t>
            </a:r>
            <a:endParaRPr sz="1100"/>
          </a:p>
        </p:txBody>
      </p:sp>
      <p:sp>
        <p:nvSpPr>
          <p:cNvPr id="271" name="Google Shape;271;p47"/>
          <p:cNvSpPr txBox="1"/>
          <p:nvPr/>
        </p:nvSpPr>
        <p:spPr>
          <a:xfrm>
            <a:off x="6350185" y="2445488"/>
            <a:ext cx="2149580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.. And more dimensions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(Just 3 here for visualization)</a:t>
            </a:r>
            <a:endParaRPr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8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/>
              <a:t>Giving recommendations…</a:t>
            </a:r>
            <a:endParaRPr/>
          </a:p>
        </p:txBody>
      </p:sp>
      <p:pic>
        <p:nvPicPr>
          <p:cNvPr descr="Building a k-Nearest-Neighbors (k-NN) Model with Scikit-learn | by Eijaz  Allibhai | Towards Data Science" id="277" name="Google Shape;277;p48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8650" y="1009592"/>
            <a:ext cx="5010150" cy="3990385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48"/>
          <p:cNvSpPr txBox="1"/>
          <p:nvPr/>
        </p:nvSpPr>
        <p:spPr>
          <a:xfrm>
            <a:off x="5701145" y="1268016"/>
            <a:ext cx="2477949" cy="228524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Given a movie, find the </a:t>
            </a:r>
            <a:r>
              <a:rPr b="1"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</a:t>
            </a: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nearest neighbors of that movie.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Those K movies are your recommendations.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endParaRPr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49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 why is TikTok so addictive?</a:t>
            </a:r>
            <a:endParaRPr/>
          </a:p>
        </p:txBody>
      </p:sp>
      <p:sp>
        <p:nvSpPr>
          <p:cNvPr id="284" name="Google Shape;284;p49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17500" lvl="0" marL="457200" rtl="0" algn="l">
              <a:spcBef>
                <a:spcPts val="8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More data!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30 second videos vs 30 min videos → each person watches much more TikToks than YouTube Videos a da</a:t>
            </a:r>
            <a:r>
              <a:rPr lang="en"/>
              <a:t>y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8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Therefore, better predictions!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/>
              <a:t>K-Nearest Neighbors </a:t>
            </a:r>
            <a:r>
              <a:rPr b="1" lang="en"/>
              <a:t>Classification</a:t>
            </a:r>
            <a:endParaRPr/>
          </a:p>
        </p:txBody>
      </p:sp>
      <p:sp>
        <p:nvSpPr>
          <p:cNvPr id="290" name="Google Shape;290;p50"/>
          <p:cNvSpPr txBox="1"/>
          <p:nvPr>
            <p:ph idx="1" type="body"/>
          </p:nvPr>
        </p:nvSpPr>
        <p:spPr>
          <a:xfrm>
            <a:off x="628650" y="1369219"/>
            <a:ext cx="7886700" cy="86136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17145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</a:pPr>
            <a:r>
              <a:rPr lang="en"/>
              <a:t>Opposite problem – you want to fill in missing data</a:t>
            </a:r>
            <a:endParaRPr/>
          </a:p>
        </p:txBody>
      </p:sp>
      <p:pic>
        <p:nvPicPr>
          <p:cNvPr descr="Illustration of a graph that represents the K-Nearest Neighbors Algorithm" id="291" name="Google Shape;291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" y="549257"/>
            <a:ext cx="9144000" cy="51399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51"/>
          <p:cNvSpPr txBox="1"/>
          <p:nvPr>
            <p:ph idx="1" type="body"/>
          </p:nvPr>
        </p:nvSpPr>
        <p:spPr>
          <a:xfrm>
            <a:off x="386629" y="182165"/>
            <a:ext cx="7886700" cy="42586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74650" lvl="0" marL="381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AutoNum type="arabicPeriod"/>
            </a:pPr>
            <a:r>
              <a:rPr lang="en"/>
              <a:t>Store data</a:t>
            </a:r>
            <a:endParaRPr/>
          </a:p>
          <a:p>
            <a:pPr indent="-374650" lvl="0" marL="381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AutoNum type="arabicPeriod"/>
            </a:pPr>
            <a:r>
              <a:rPr lang="en"/>
              <a:t>Given a new sample, calculate the </a:t>
            </a:r>
            <a:r>
              <a:rPr b="1" lang="en"/>
              <a:t>distance</a:t>
            </a:r>
            <a:r>
              <a:rPr lang="en"/>
              <a:t> from all other points</a:t>
            </a:r>
            <a:endParaRPr/>
          </a:p>
          <a:p>
            <a:pPr indent="-374650" lvl="0" marL="381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AutoNum type="arabicPeriod"/>
            </a:pPr>
            <a:r>
              <a:rPr lang="en"/>
              <a:t>Find the </a:t>
            </a:r>
            <a:r>
              <a:rPr b="1" lang="en"/>
              <a:t>k nearest neighbors</a:t>
            </a:r>
            <a:endParaRPr/>
          </a:p>
          <a:p>
            <a:pPr indent="-374650" lvl="0" marL="381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AutoNum type="arabicPeriod"/>
            </a:pPr>
            <a:r>
              <a:rPr lang="en"/>
              <a:t>If classification: choose the majority (sometimes we take a weighted average)</a:t>
            </a:r>
            <a:endParaRPr/>
          </a:p>
          <a:p>
            <a:pPr indent="-374650" lvl="0" marL="3810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AutoNum type="arabicPeriod"/>
            </a:pPr>
            <a:r>
              <a:rPr lang="en"/>
              <a:t>If doing analysis, then just return the neighbors</a:t>
            </a:r>
            <a:endParaRPr/>
          </a:p>
        </p:txBody>
      </p:sp>
      <p:pic>
        <p:nvPicPr>
          <p:cNvPr descr="Box and whisker chart&#10;&#10;Description automatically generated with medium confidence" id="297" name="Google Shape;297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6629" y="2697740"/>
            <a:ext cx="5724525" cy="17430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iagram&#10;&#10;Description automatically generated" id="298" name="Google Shape;298;p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56626" y="2859664"/>
            <a:ext cx="1438275" cy="158115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51"/>
          <p:cNvSpPr txBox="1"/>
          <p:nvPr/>
        </p:nvSpPr>
        <p:spPr>
          <a:xfrm>
            <a:off x="2334491" y="4509655"/>
            <a:ext cx="4258474" cy="53091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Different distance metrics</a:t>
            </a:r>
            <a:endParaRPr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52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/>
              <a:t>Some nuances: pros, cons, and tips</a:t>
            </a:r>
            <a:endParaRPr/>
          </a:p>
        </p:txBody>
      </p:sp>
      <p:sp>
        <p:nvSpPr>
          <p:cNvPr id="305" name="Google Shape;305;p52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50800" lvl="0" marL="177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r>
              <a:t/>
            </a:r>
            <a:endParaRPr/>
          </a:p>
          <a:p>
            <a:pPr indent="-184150" lvl="0" marL="177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</a:pPr>
            <a:r>
              <a:rPr lang="en"/>
              <a:t>Pros:</a:t>
            </a:r>
            <a:endParaRPr/>
          </a:p>
          <a:p>
            <a:pPr indent="-190500" lvl="1" marL="5207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"/>
              <a:t>Simple and intuitive algorithm that can be easily implemented</a:t>
            </a:r>
            <a:endParaRPr/>
          </a:p>
          <a:p>
            <a:pPr indent="-190500" lvl="1" marL="5207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"/>
              <a:t>It can be updated easily with new data without the need to retrain the entire model</a:t>
            </a:r>
            <a:endParaRPr/>
          </a:p>
          <a:p>
            <a:pPr indent="-184150" lvl="0" marL="1778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</a:pPr>
            <a:r>
              <a:rPr lang="en"/>
              <a:t>Cons:</a:t>
            </a:r>
            <a:endParaRPr/>
          </a:p>
          <a:p>
            <a:pPr indent="-190500" lvl="1" marL="5207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"/>
              <a:t>KNN is computationally expensive, especially when the dataset is large.</a:t>
            </a:r>
            <a:endParaRPr/>
          </a:p>
          <a:p>
            <a:pPr indent="-190500" lvl="1" marL="5207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"/>
              <a:t>It requires a lot of memory to store the entire training dataset.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5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Recap Video</a:t>
            </a:r>
            <a:endParaRPr/>
          </a:p>
        </p:txBody>
      </p:sp>
      <p:sp>
        <p:nvSpPr>
          <p:cNvPr id="311" name="Google Shape;311;p53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https://www.youtube.com/watch?v=0p0o5cmgLdE</a:t>
            </a:r>
            <a:r>
              <a:rPr lang="en"/>
              <a:t> (2 mins)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4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More about choosing the right k - lets all discuss!</a:t>
            </a:r>
            <a:endParaRPr/>
          </a:p>
        </p:txBody>
      </p:sp>
      <p:sp>
        <p:nvSpPr>
          <p:cNvPr id="317" name="Google Shape;317;p54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 lnSpcReduction="10000"/>
          </a:bodyPr>
          <a:lstStyle/>
          <a:p>
            <a:pPr indent="-317500" lvl="0" marL="457200" rtl="0" algn="l">
              <a:spcBef>
                <a:spcPts val="8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What happens when k is really big?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8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When k is really small?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8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What happens to computational complexity as k increases?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8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If there are only two classes, why might we choose k to be odd?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800"/>
              </a:spcBef>
              <a:spcAft>
                <a:spcPts val="0"/>
              </a:spcAft>
              <a:buSzPts val="1400"/>
              <a:buChar char="●"/>
            </a:pPr>
            <a:r>
              <a:rPr lang="en" u="sng"/>
              <a:t>General rule of thumb:  k = sqrt(N)/2</a:t>
            </a:r>
            <a:endParaRPr u="sng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55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Another Important Question….</a:t>
            </a:r>
            <a:endParaRPr/>
          </a:p>
        </p:txBody>
      </p:sp>
      <p:sp>
        <p:nvSpPr>
          <p:cNvPr id="323" name="Google Shape;323;p55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Are KNNs really learning?</a:t>
            </a:r>
            <a:endParaRPr sz="3300"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8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Big Idea</a:t>
            </a:r>
            <a:endParaRPr/>
          </a:p>
        </p:txBody>
      </p:sp>
      <p:sp>
        <p:nvSpPr>
          <p:cNvPr id="199" name="Google Shape;199;p38"/>
          <p:cNvSpPr txBox="1"/>
          <p:nvPr/>
        </p:nvSpPr>
        <p:spPr>
          <a:xfrm>
            <a:off x="1007268" y="2345211"/>
            <a:ext cx="2350500" cy="6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36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X    F(x)    </a:t>
            </a:r>
            <a:r>
              <a:rPr b="0" i="0" lang="en" sz="36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Y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200" name="Google Shape;200;p38"/>
          <p:cNvSpPr txBox="1"/>
          <p:nvPr/>
        </p:nvSpPr>
        <p:spPr>
          <a:xfrm>
            <a:off x="5557837" y="2312030"/>
            <a:ext cx="2350500" cy="6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X    </a:t>
            </a:r>
            <a:r>
              <a:rPr lang="en" sz="36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F(x)</a:t>
            </a:r>
            <a:r>
              <a:rPr lang="en" sz="3600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    Y</a:t>
            </a:r>
            <a:endParaRPr sz="3600">
              <a:solidFill>
                <a:schemeClr val="dk2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01" name="Google Shape;201;p38"/>
          <p:cNvSpPr txBox="1"/>
          <p:nvPr/>
        </p:nvSpPr>
        <p:spPr>
          <a:xfrm>
            <a:off x="856047" y="1382375"/>
            <a:ext cx="36261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Traditional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202" name="Google Shape;202;p38"/>
          <p:cNvSpPr txBox="1"/>
          <p:nvPr/>
        </p:nvSpPr>
        <p:spPr>
          <a:xfrm>
            <a:off x="6297222" y="1382375"/>
            <a:ext cx="8718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ML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203" name="Google Shape;203;p38"/>
          <p:cNvSpPr txBox="1"/>
          <p:nvPr/>
        </p:nvSpPr>
        <p:spPr>
          <a:xfrm>
            <a:off x="117907" y="3132103"/>
            <a:ext cx="4640400" cy="8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Programmer </a:t>
            </a:r>
            <a:r>
              <a:rPr b="1" lang="en" sz="2400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Writes ”Rules”</a:t>
            </a:r>
            <a:r>
              <a:rPr lang="en" sz="2400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 for F(x) </a:t>
            </a:r>
            <a:endParaRPr sz="1100">
              <a:solidFill>
                <a:schemeClr val="dk2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to figure out Y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204" name="Google Shape;204;p38"/>
          <p:cNvSpPr txBox="1"/>
          <p:nvPr/>
        </p:nvSpPr>
        <p:spPr>
          <a:xfrm>
            <a:off x="5017684" y="3124039"/>
            <a:ext cx="3868800" cy="8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Programmer </a:t>
            </a:r>
            <a:r>
              <a:rPr b="1" lang="en" sz="2400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trains</a:t>
            </a:r>
            <a:r>
              <a:rPr lang="en" sz="2400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 F(x) after </a:t>
            </a:r>
            <a:endParaRPr sz="1100">
              <a:solidFill>
                <a:schemeClr val="dk2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showing </a:t>
            </a:r>
            <a:r>
              <a:rPr b="1" lang="en" sz="2400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examples</a:t>
            </a:r>
            <a:r>
              <a:rPr lang="en" sz="2400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 of X and Y</a:t>
            </a:r>
            <a:endParaRPr sz="11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56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Answers</a:t>
            </a:r>
            <a:endParaRPr/>
          </a:p>
        </p:txBody>
      </p:sp>
      <p:sp>
        <p:nvSpPr>
          <p:cNvPr id="329" name="Google Shape;329;p56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184150" lvl="0" marL="177800" rtl="0" algn="l"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lang="en"/>
              <a:t>KNNs are lazy learners – we just plot and find</a:t>
            </a:r>
            <a:endParaRPr/>
          </a:p>
          <a:p>
            <a:pPr indent="0" lvl="0" marL="1778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139700" lvl="0" marL="177800" rtl="0" algn="l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"/>
              <a:t>Yes, there is learning,</a:t>
            </a:r>
            <a:r>
              <a:rPr b="1" lang="en"/>
              <a:t> but no training</a:t>
            </a:r>
            <a:endParaRPr b="1"/>
          </a:p>
          <a:p>
            <a:pPr indent="-177800" lvl="1" marL="520700" rtl="0" algn="l"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"/>
              <a:t>No trial and error (we will see this in later sessions)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57"/>
          <p:cNvSpPr txBox="1"/>
          <p:nvPr>
            <p:ph type="title"/>
          </p:nvPr>
        </p:nvSpPr>
        <p:spPr>
          <a:xfrm>
            <a:off x="853950" y="1533450"/>
            <a:ext cx="74361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Predict from Data!</a:t>
            </a:r>
            <a:endParaRPr/>
          </a:p>
        </p:txBody>
      </p:sp>
      <p:sp>
        <p:nvSpPr>
          <p:cNvPr id="335" name="Google Shape;335;p57"/>
          <p:cNvSpPr txBox="1"/>
          <p:nvPr>
            <p:ph idx="1" type="body"/>
          </p:nvPr>
        </p:nvSpPr>
        <p:spPr>
          <a:xfrm>
            <a:off x="853950" y="3548850"/>
            <a:ext cx="74361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That is what this is all about!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58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Comparison</a:t>
            </a:r>
            <a:endParaRPr/>
          </a:p>
        </p:txBody>
      </p:sp>
      <p:sp>
        <p:nvSpPr>
          <p:cNvPr id="341" name="Google Shape;341;p58"/>
          <p:cNvSpPr txBox="1"/>
          <p:nvPr/>
        </p:nvSpPr>
        <p:spPr>
          <a:xfrm>
            <a:off x="480950" y="1155625"/>
            <a:ext cx="8470200" cy="39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Fundamental Idea - find content that is similar to what you have watched</a:t>
            </a:r>
            <a:endParaRPr b="1"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Traditional way:</a:t>
            </a:r>
            <a:endParaRPr b="1"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If movie director is the same: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○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If the watch time is similar: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■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Recommend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○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Else: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■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If the genre is the same: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3" marL="18288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Recommend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■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Else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3" marL="18288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Don’t recommend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Else:	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○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If the genre is the same…..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descr="Building a k-Nearest-Neighbors (k-NN) Model with Scikit-learn | by Eijaz  Allibhai | Towards Data Science" id="342" name="Google Shape;342;p58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29950" y="2094250"/>
            <a:ext cx="3467850" cy="2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58"/>
          <p:cNvSpPr txBox="1"/>
          <p:nvPr/>
        </p:nvSpPr>
        <p:spPr>
          <a:xfrm>
            <a:off x="4395350" y="1643250"/>
            <a:ext cx="1883700" cy="32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Cool Kids Way!</a:t>
            </a:r>
            <a:endParaRPr b="1"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59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n"/>
              <a:t>k-Means Clustering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60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First pick two centroids</a:t>
            </a:r>
            <a:endParaRPr/>
          </a:p>
        </p:txBody>
      </p:sp>
      <p:sp>
        <p:nvSpPr>
          <p:cNvPr id="354" name="Google Shape;354;p60"/>
          <p:cNvSpPr/>
          <p:nvPr/>
        </p:nvSpPr>
        <p:spPr>
          <a:xfrm>
            <a:off x="1819200" y="1550150"/>
            <a:ext cx="258900" cy="258900"/>
          </a:xfrm>
          <a:prstGeom prst="ellipse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60"/>
          <p:cNvSpPr/>
          <p:nvPr/>
        </p:nvSpPr>
        <p:spPr>
          <a:xfrm>
            <a:off x="2349450" y="2014050"/>
            <a:ext cx="258900" cy="258900"/>
          </a:xfrm>
          <a:prstGeom prst="ellipse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60"/>
          <p:cNvSpPr/>
          <p:nvPr/>
        </p:nvSpPr>
        <p:spPr>
          <a:xfrm>
            <a:off x="3012200" y="2484925"/>
            <a:ext cx="258900" cy="258900"/>
          </a:xfrm>
          <a:prstGeom prst="ellipse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60"/>
          <p:cNvSpPr/>
          <p:nvPr/>
        </p:nvSpPr>
        <p:spPr>
          <a:xfrm>
            <a:off x="2753300" y="1755150"/>
            <a:ext cx="258900" cy="258900"/>
          </a:xfrm>
          <a:prstGeom prst="ellipse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60"/>
          <p:cNvSpPr/>
          <p:nvPr/>
        </p:nvSpPr>
        <p:spPr>
          <a:xfrm>
            <a:off x="3469450" y="2014050"/>
            <a:ext cx="258900" cy="258900"/>
          </a:xfrm>
          <a:prstGeom prst="ellipse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60"/>
          <p:cNvSpPr/>
          <p:nvPr/>
        </p:nvSpPr>
        <p:spPr>
          <a:xfrm>
            <a:off x="3522425" y="2942125"/>
            <a:ext cx="258900" cy="258900"/>
          </a:xfrm>
          <a:prstGeom prst="ellipse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p60"/>
          <p:cNvSpPr/>
          <p:nvPr/>
        </p:nvSpPr>
        <p:spPr>
          <a:xfrm>
            <a:off x="6577500" y="1682375"/>
            <a:ext cx="258900" cy="258900"/>
          </a:xfrm>
          <a:prstGeom prst="ellipse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60"/>
          <p:cNvSpPr/>
          <p:nvPr/>
        </p:nvSpPr>
        <p:spPr>
          <a:xfrm>
            <a:off x="4887750" y="2776025"/>
            <a:ext cx="258900" cy="258900"/>
          </a:xfrm>
          <a:prstGeom prst="ellipse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60"/>
          <p:cNvSpPr/>
          <p:nvPr/>
        </p:nvSpPr>
        <p:spPr>
          <a:xfrm>
            <a:off x="1600100" y="2119525"/>
            <a:ext cx="258900" cy="258900"/>
          </a:xfrm>
          <a:prstGeom prst="ellipse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60"/>
          <p:cNvSpPr/>
          <p:nvPr/>
        </p:nvSpPr>
        <p:spPr>
          <a:xfrm>
            <a:off x="8029525" y="2484925"/>
            <a:ext cx="258900" cy="258900"/>
          </a:xfrm>
          <a:prstGeom prst="ellipse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4" name="Google Shape;364;p60"/>
          <p:cNvSpPr/>
          <p:nvPr/>
        </p:nvSpPr>
        <p:spPr>
          <a:xfrm>
            <a:off x="6836400" y="3876225"/>
            <a:ext cx="258900" cy="258900"/>
          </a:xfrm>
          <a:prstGeom prst="ellipse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60"/>
          <p:cNvSpPr/>
          <p:nvPr/>
        </p:nvSpPr>
        <p:spPr>
          <a:xfrm>
            <a:off x="6398850" y="2669950"/>
            <a:ext cx="258900" cy="258900"/>
          </a:xfrm>
          <a:prstGeom prst="ellipse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60"/>
          <p:cNvSpPr/>
          <p:nvPr/>
        </p:nvSpPr>
        <p:spPr>
          <a:xfrm>
            <a:off x="7061625" y="3286225"/>
            <a:ext cx="258900" cy="258900"/>
          </a:xfrm>
          <a:prstGeom prst="ellipse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p60"/>
          <p:cNvSpPr/>
          <p:nvPr/>
        </p:nvSpPr>
        <p:spPr>
          <a:xfrm>
            <a:off x="1948700" y="2471525"/>
            <a:ext cx="550200" cy="5634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60"/>
          <p:cNvSpPr/>
          <p:nvPr/>
        </p:nvSpPr>
        <p:spPr>
          <a:xfrm>
            <a:off x="4572000" y="1304900"/>
            <a:ext cx="550200" cy="563400"/>
          </a:xfrm>
          <a:prstGeom prst="triangle">
            <a:avLst>
              <a:gd fmla="val 50000" name="adj"/>
            </a:avLst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61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Cluster based on proximity</a:t>
            </a:r>
            <a:endParaRPr/>
          </a:p>
        </p:txBody>
      </p:sp>
      <p:sp>
        <p:nvSpPr>
          <p:cNvPr id="374" name="Google Shape;374;p61"/>
          <p:cNvSpPr/>
          <p:nvPr/>
        </p:nvSpPr>
        <p:spPr>
          <a:xfrm>
            <a:off x="1819200" y="1550150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p61"/>
          <p:cNvSpPr/>
          <p:nvPr/>
        </p:nvSpPr>
        <p:spPr>
          <a:xfrm>
            <a:off x="2349450" y="2014050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p61"/>
          <p:cNvSpPr/>
          <p:nvPr/>
        </p:nvSpPr>
        <p:spPr>
          <a:xfrm>
            <a:off x="3012200" y="24849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p61"/>
          <p:cNvSpPr/>
          <p:nvPr/>
        </p:nvSpPr>
        <p:spPr>
          <a:xfrm>
            <a:off x="3012200" y="1638600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p61"/>
          <p:cNvSpPr/>
          <p:nvPr/>
        </p:nvSpPr>
        <p:spPr>
          <a:xfrm>
            <a:off x="3469450" y="2014050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" name="Google Shape;379;p61"/>
          <p:cNvSpPr/>
          <p:nvPr/>
        </p:nvSpPr>
        <p:spPr>
          <a:xfrm>
            <a:off x="3522425" y="29421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61"/>
          <p:cNvSpPr/>
          <p:nvPr/>
        </p:nvSpPr>
        <p:spPr>
          <a:xfrm>
            <a:off x="6577500" y="168237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61"/>
          <p:cNvSpPr/>
          <p:nvPr/>
        </p:nvSpPr>
        <p:spPr>
          <a:xfrm>
            <a:off x="4887750" y="27760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61"/>
          <p:cNvSpPr/>
          <p:nvPr/>
        </p:nvSpPr>
        <p:spPr>
          <a:xfrm>
            <a:off x="1600100" y="21195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3" name="Google Shape;383;p61"/>
          <p:cNvSpPr/>
          <p:nvPr/>
        </p:nvSpPr>
        <p:spPr>
          <a:xfrm>
            <a:off x="8029525" y="24849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p61"/>
          <p:cNvSpPr/>
          <p:nvPr/>
        </p:nvSpPr>
        <p:spPr>
          <a:xfrm>
            <a:off x="6836400" y="38762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5" name="Google Shape;385;p61"/>
          <p:cNvSpPr/>
          <p:nvPr/>
        </p:nvSpPr>
        <p:spPr>
          <a:xfrm>
            <a:off x="6398850" y="2669950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6" name="Google Shape;386;p61"/>
          <p:cNvSpPr/>
          <p:nvPr/>
        </p:nvSpPr>
        <p:spPr>
          <a:xfrm>
            <a:off x="7061625" y="32862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61"/>
          <p:cNvSpPr/>
          <p:nvPr/>
        </p:nvSpPr>
        <p:spPr>
          <a:xfrm>
            <a:off x="1948700" y="2471525"/>
            <a:ext cx="550200" cy="5634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8" name="Google Shape;388;p61"/>
          <p:cNvSpPr/>
          <p:nvPr/>
        </p:nvSpPr>
        <p:spPr>
          <a:xfrm>
            <a:off x="4572000" y="1304900"/>
            <a:ext cx="550200" cy="563400"/>
          </a:xfrm>
          <a:prstGeom prst="triangle">
            <a:avLst>
              <a:gd fmla="val 50000" name="adj"/>
            </a:avLst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62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Re-center your centroids</a:t>
            </a:r>
            <a:endParaRPr/>
          </a:p>
        </p:txBody>
      </p:sp>
      <p:sp>
        <p:nvSpPr>
          <p:cNvPr id="394" name="Google Shape;394;p62"/>
          <p:cNvSpPr/>
          <p:nvPr/>
        </p:nvSpPr>
        <p:spPr>
          <a:xfrm>
            <a:off x="1819200" y="1550150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62"/>
          <p:cNvSpPr/>
          <p:nvPr/>
        </p:nvSpPr>
        <p:spPr>
          <a:xfrm>
            <a:off x="2349450" y="2014050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62"/>
          <p:cNvSpPr/>
          <p:nvPr/>
        </p:nvSpPr>
        <p:spPr>
          <a:xfrm>
            <a:off x="3012200" y="24849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p62"/>
          <p:cNvSpPr/>
          <p:nvPr/>
        </p:nvSpPr>
        <p:spPr>
          <a:xfrm>
            <a:off x="2753300" y="1755150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8" name="Google Shape;398;p62"/>
          <p:cNvSpPr/>
          <p:nvPr/>
        </p:nvSpPr>
        <p:spPr>
          <a:xfrm>
            <a:off x="3469450" y="2014050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9" name="Google Shape;399;p62"/>
          <p:cNvSpPr/>
          <p:nvPr/>
        </p:nvSpPr>
        <p:spPr>
          <a:xfrm>
            <a:off x="3522425" y="29421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0" name="Google Shape;400;p62"/>
          <p:cNvSpPr/>
          <p:nvPr/>
        </p:nvSpPr>
        <p:spPr>
          <a:xfrm>
            <a:off x="6577500" y="168237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" name="Google Shape;401;p62"/>
          <p:cNvSpPr/>
          <p:nvPr/>
        </p:nvSpPr>
        <p:spPr>
          <a:xfrm>
            <a:off x="4887750" y="27760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62"/>
          <p:cNvSpPr/>
          <p:nvPr/>
        </p:nvSpPr>
        <p:spPr>
          <a:xfrm>
            <a:off x="1600100" y="21195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62"/>
          <p:cNvSpPr/>
          <p:nvPr/>
        </p:nvSpPr>
        <p:spPr>
          <a:xfrm>
            <a:off x="8029525" y="24849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" name="Google Shape;404;p62"/>
          <p:cNvSpPr/>
          <p:nvPr/>
        </p:nvSpPr>
        <p:spPr>
          <a:xfrm>
            <a:off x="6836400" y="38762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62"/>
          <p:cNvSpPr/>
          <p:nvPr/>
        </p:nvSpPr>
        <p:spPr>
          <a:xfrm>
            <a:off x="6398850" y="2669950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62"/>
          <p:cNvSpPr/>
          <p:nvPr/>
        </p:nvSpPr>
        <p:spPr>
          <a:xfrm>
            <a:off x="7061625" y="32862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7" name="Google Shape;407;p62"/>
          <p:cNvSpPr/>
          <p:nvPr/>
        </p:nvSpPr>
        <p:spPr>
          <a:xfrm>
            <a:off x="2462000" y="2073125"/>
            <a:ext cx="550200" cy="5634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62"/>
          <p:cNvSpPr/>
          <p:nvPr/>
        </p:nvSpPr>
        <p:spPr>
          <a:xfrm>
            <a:off x="5848650" y="1967275"/>
            <a:ext cx="550200" cy="563400"/>
          </a:xfrm>
          <a:prstGeom prst="triangle">
            <a:avLst>
              <a:gd fmla="val 50000" name="adj"/>
            </a:avLst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63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Cluster again!</a:t>
            </a:r>
            <a:endParaRPr/>
          </a:p>
        </p:txBody>
      </p:sp>
      <p:sp>
        <p:nvSpPr>
          <p:cNvPr id="414" name="Google Shape;414;p63"/>
          <p:cNvSpPr/>
          <p:nvPr/>
        </p:nvSpPr>
        <p:spPr>
          <a:xfrm>
            <a:off x="1819200" y="1550150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5" name="Google Shape;415;p63"/>
          <p:cNvSpPr/>
          <p:nvPr/>
        </p:nvSpPr>
        <p:spPr>
          <a:xfrm>
            <a:off x="2349450" y="2014050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6" name="Google Shape;416;p63"/>
          <p:cNvSpPr/>
          <p:nvPr/>
        </p:nvSpPr>
        <p:spPr>
          <a:xfrm>
            <a:off x="3012200" y="24849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63"/>
          <p:cNvSpPr/>
          <p:nvPr/>
        </p:nvSpPr>
        <p:spPr>
          <a:xfrm>
            <a:off x="2753300" y="1755150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63"/>
          <p:cNvSpPr/>
          <p:nvPr/>
        </p:nvSpPr>
        <p:spPr>
          <a:xfrm>
            <a:off x="3469450" y="2014050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9" name="Google Shape;419;p63"/>
          <p:cNvSpPr/>
          <p:nvPr/>
        </p:nvSpPr>
        <p:spPr>
          <a:xfrm>
            <a:off x="3522425" y="29421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0" name="Google Shape;420;p63"/>
          <p:cNvSpPr/>
          <p:nvPr/>
        </p:nvSpPr>
        <p:spPr>
          <a:xfrm>
            <a:off x="6577500" y="168237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1" name="Google Shape;421;p63"/>
          <p:cNvSpPr/>
          <p:nvPr/>
        </p:nvSpPr>
        <p:spPr>
          <a:xfrm>
            <a:off x="4887750" y="27760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2" name="Google Shape;422;p63"/>
          <p:cNvSpPr/>
          <p:nvPr/>
        </p:nvSpPr>
        <p:spPr>
          <a:xfrm>
            <a:off x="1600100" y="21195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63"/>
          <p:cNvSpPr/>
          <p:nvPr/>
        </p:nvSpPr>
        <p:spPr>
          <a:xfrm>
            <a:off x="8029525" y="24849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63"/>
          <p:cNvSpPr/>
          <p:nvPr/>
        </p:nvSpPr>
        <p:spPr>
          <a:xfrm>
            <a:off x="6836400" y="38762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5" name="Google Shape;425;p63"/>
          <p:cNvSpPr/>
          <p:nvPr/>
        </p:nvSpPr>
        <p:spPr>
          <a:xfrm>
            <a:off x="6398850" y="2669950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p63"/>
          <p:cNvSpPr/>
          <p:nvPr/>
        </p:nvSpPr>
        <p:spPr>
          <a:xfrm>
            <a:off x="7061625" y="3286225"/>
            <a:ext cx="258900" cy="2589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7" name="Google Shape;427;p63"/>
          <p:cNvSpPr/>
          <p:nvPr/>
        </p:nvSpPr>
        <p:spPr>
          <a:xfrm>
            <a:off x="2462000" y="2073125"/>
            <a:ext cx="550200" cy="563400"/>
          </a:xfrm>
          <a:prstGeom prst="triangle">
            <a:avLst>
              <a:gd fmla="val 50000" name="adj"/>
            </a:avLst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p63"/>
          <p:cNvSpPr/>
          <p:nvPr/>
        </p:nvSpPr>
        <p:spPr>
          <a:xfrm>
            <a:off x="5848650" y="1967275"/>
            <a:ext cx="550200" cy="563400"/>
          </a:xfrm>
          <a:prstGeom prst="triangle">
            <a:avLst>
              <a:gd fmla="val 50000" name="adj"/>
            </a:avLst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64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More info</a:t>
            </a:r>
            <a:endParaRPr/>
          </a:p>
        </p:txBody>
      </p:sp>
      <p:sp>
        <p:nvSpPr>
          <p:cNvPr id="434" name="Google Shape;434;p64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We keep repeating this until centroids don’t change much anymore</a:t>
            </a:r>
            <a:endParaRPr/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K-means requires a k - how many clusters</a:t>
            </a:r>
            <a:endParaRPr/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We often estimate and try different k’s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Remember! Clustering is subjective!</a:t>
            </a:r>
            <a:endParaRPr b="1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65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t/>
            </a:r>
            <a:endParaRPr/>
          </a:p>
        </p:txBody>
      </p:sp>
      <p:sp>
        <p:nvSpPr>
          <p:cNvPr id="440" name="Google Shape;440;p65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https://www.kaggle.com/code/cempek/bbc-nltk-clustering-word2vec-vs-tfidfvectorizer#Vectorizing-the-Words-by-Word2Vec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9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Big Idea Cont.</a:t>
            </a:r>
            <a:endParaRPr/>
          </a:p>
        </p:txBody>
      </p:sp>
      <p:sp>
        <p:nvSpPr>
          <p:cNvPr id="210" name="Google Shape;210;p39"/>
          <p:cNvSpPr/>
          <p:nvPr/>
        </p:nvSpPr>
        <p:spPr>
          <a:xfrm>
            <a:off x="937742" y="2037464"/>
            <a:ext cx="2341200" cy="1434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Model learns from examples</a:t>
            </a:r>
            <a:endParaRPr sz="1100"/>
          </a:p>
        </p:txBody>
      </p:sp>
      <p:sp>
        <p:nvSpPr>
          <p:cNvPr id="211" name="Google Shape;211;p39"/>
          <p:cNvSpPr/>
          <p:nvPr/>
        </p:nvSpPr>
        <p:spPr>
          <a:xfrm>
            <a:off x="3611165" y="2571750"/>
            <a:ext cx="1757400" cy="4821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12" name="Google Shape;212;p39"/>
          <p:cNvSpPr/>
          <p:nvPr/>
        </p:nvSpPr>
        <p:spPr>
          <a:xfrm>
            <a:off x="5700712" y="2037464"/>
            <a:ext cx="2341200" cy="1434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Use model on new data!</a:t>
            </a:r>
            <a:endParaRPr sz="11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5" name="Google Shape;445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8600" y="105550"/>
            <a:ext cx="7786415" cy="4838701"/>
          </a:xfrm>
          <a:prstGeom prst="rect">
            <a:avLst/>
          </a:prstGeom>
          <a:noFill/>
          <a:ln>
            <a:noFill/>
          </a:ln>
        </p:spPr>
      </p:pic>
      <p:sp>
        <p:nvSpPr>
          <p:cNvPr id="446" name="Google Shape;446;p66"/>
          <p:cNvSpPr/>
          <p:nvPr/>
        </p:nvSpPr>
        <p:spPr>
          <a:xfrm>
            <a:off x="4812975" y="187425"/>
            <a:ext cx="4090200" cy="4886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1" name="Google Shape;451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8600" y="105550"/>
            <a:ext cx="7786415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68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Check this out!</a:t>
            </a:r>
            <a:endParaRPr/>
          </a:p>
        </p:txBody>
      </p:sp>
      <p:sp>
        <p:nvSpPr>
          <p:cNvPr id="457" name="Google Shape;457;p68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https://longjp.github.io/statcomp/projects/clusteringimdb.pdf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Contains topics that we didn’t go over - just look at this to see how clustering works in the real world!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0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do these all mean?</a:t>
            </a:r>
            <a:endParaRPr/>
          </a:p>
        </p:txBody>
      </p:sp>
      <p:sp>
        <p:nvSpPr>
          <p:cNvPr id="218" name="Google Shape;218;p40"/>
          <p:cNvSpPr txBox="1"/>
          <p:nvPr/>
        </p:nvSpPr>
        <p:spPr>
          <a:xfrm>
            <a:off x="1840786" y="2193276"/>
            <a:ext cx="45810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 </a:t>
            </a:r>
            <a:endParaRPr sz="1400">
              <a:solidFill>
                <a:schemeClr val="dk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219" name="Google Shape;219;p40"/>
          <p:cNvSpPr txBox="1"/>
          <p:nvPr/>
        </p:nvSpPr>
        <p:spPr>
          <a:xfrm>
            <a:off x="1840786" y="2193276"/>
            <a:ext cx="45810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14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 </a:t>
            </a:r>
            <a:endParaRPr sz="1400">
              <a:solidFill>
                <a:schemeClr val="dk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pic>
        <p:nvPicPr>
          <p:cNvPr descr="Diagram&#10;&#10;Description automatically generated" id="220" name="Google Shape;220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24170" y="1051170"/>
            <a:ext cx="3894534" cy="3852355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40"/>
          <p:cNvSpPr txBox="1"/>
          <p:nvPr/>
        </p:nvSpPr>
        <p:spPr>
          <a:xfrm>
            <a:off x="608505" y="1217350"/>
            <a:ext cx="3534900" cy="26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AI</a:t>
            </a:r>
            <a:r>
              <a:rPr b="1" lang="en" sz="2400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 </a:t>
            </a:r>
            <a:r>
              <a:rPr lang="en" sz="2400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– any intelligent system</a:t>
            </a:r>
            <a:endParaRPr sz="1100">
              <a:solidFill>
                <a:schemeClr val="dk2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2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Machine Learning</a:t>
            </a:r>
            <a:r>
              <a:rPr lang="en" sz="2400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 – learn from examples</a:t>
            </a:r>
            <a:endParaRPr sz="1100">
              <a:solidFill>
                <a:schemeClr val="dk2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2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Deep Learning</a:t>
            </a:r>
            <a:r>
              <a:rPr b="1" lang="en" sz="2400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 </a:t>
            </a:r>
            <a:r>
              <a:rPr lang="en" sz="2400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– an advanced version of ML</a:t>
            </a:r>
            <a:endParaRPr b="1" sz="2400">
              <a:solidFill>
                <a:schemeClr val="dk2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1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n"/>
              <a:t>K-Nearest Neighbors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2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Problem</a:t>
            </a:r>
            <a:endParaRPr/>
          </a:p>
        </p:txBody>
      </p:sp>
      <p:sp>
        <p:nvSpPr>
          <p:cNvPr id="232" name="Google Shape;232;p42"/>
          <p:cNvSpPr txBox="1"/>
          <p:nvPr/>
        </p:nvSpPr>
        <p:spPr>
          <a:xfrm>
            <a:off x="480950" y="1155625"/>
            <a:ext cx="8470200" cy="39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Movie 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recommendations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○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Netflix/Disney+/Prime Video etc.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Short 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form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videos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○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TikTok/Reels/Youtube Shorts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These are all recommendation systems!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descr="Graphical user interface, website&#10;&#10;Description automatically generated" id="233" name="Google Shape;233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0275" y="2987525"/>
            <a:ext cx="5174224" cy="1948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10053" y="703825"/>
            <a:ext cx="3941096" cy="181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1250" y="3025975"/>
            <a:ext cx="1997776" cy="1997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3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would we go about this?</a:t>
            </a:r>
            <a:endParaRPr/>
          </a:p>
        </p:txBody>
      </p:sp>
      <p:sp>
        <p:nvSpPr>
          <p:cNvPr id="241" name="Google Shape;241;p43"/>
          <p:cNvSpPr txBox="1"/>
          <p:nvPr/>
        </p:nvSpPr>
        <p:spPr>
          <a:xfrm>
            <a:off x="480950" y="1155625"/>
            <a:ext cx="8470200" cy="39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Fundamental Idea - find content that is similar to what you have watched</a:t>
            </a:r>
            <a:endParaRPr b="1"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Traditional way:</a:t>
            </a:r>
            <a:endParaRPr b="1"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If movie director is the same: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○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If the watch time is similar: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■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Recommend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○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Else: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■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If the genre is the same: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3" marL="18288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Recommend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■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Else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3" marL="18288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Don’t recommend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Else:	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○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If the genre is the same…..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2" name="Google Shape;242;p43"/>
          <p:cNvSpPr/>
          <p:nvPr/>
        </p:nvSpPr>
        <p:spPr>
          <a:xfrm>
            <a:off x="4669225" y="2384725"/>
            <a:ext cx="3173100" cy="1002000"/>
          </a:xfrm>
          <a:prstGeom prst="lef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3" name="Google Shape;243;p43"/>
          <p:cNvSpPr txBox="1"/>
          <p:nvPr/>
        </p:nvSpPr>
        <p:spPr>
          <a:xfrm>
            <a:off x="4984675" y="3353300"/>
            <a:ext cx="3139200" cy="3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THIS IS TEDIOUS!</a:t>
            </a:r>
            <a:endParaRPr b="1" sz="26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4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Maybe there is another way.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5"/>
          <p:cNvSpPr txBox="1"/>
          <p:nvPr>
            <p:ph type="title"/>
          </p:nvPr>
        </p:nvSpPr>
        <p:spPr>
          <a:xfrm>
            <a:off x="628650" y="79880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/>
              <a:t>Let's collect some data</a:t>
            </a:r>
            <a:endParaRPr/>
          </a:p>
        </p:txBody>
      </p:sp>
      <p:pic>
        <p:nvPicPr>
          <p:cNvPr descr="A picture containing text, different, several&#10;&#10;Description automatically generated" id="254" name="Google Shape;254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681" y="922205"/>
            <a:ext cx="7118638" cy="42212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