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2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0" r:id="rId5"/>
    <p:sldMasterId id="2147483671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</p:sldIdLst>
  <p:sldSz cy="5143500" cx="9144000"/>
  <p:notesSz cx="6858000" cy="9144000"/>
  <p:embeddedFontLst>
    <p:embeddedFont>
      <p:font typeface="Raleway"/>
      <p:regular r:id="rId32"/>
      <p:bold r:id="rId33"/>
      <p:italic r:id="rId34"/>
      <p:boldItalic r:id="rId35"/>
    </p:embeddedFont>
    <p:embeddedFont>
      <p:font typeface="Lato"/>
      <p:regular r:id="rId36"/>
      <p:bold r:id="rId37"/>
      <p:italic r:id="rId38"/>
      <p:boldItalic r:id="rId3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CBA3CEFB-7F46-419C-A332-2C04737F823A}">
  <a:tblStyle styleId="{CBA3CEFB-7F46-419C-A332-2C04737F823A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3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2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11" Type="http://schemas.openxmlformats.org/officeDocument/2006/relationships/slide" Target="slides/slide4.xml"/><Relationship Id="rId33" Type="http://schemas.openxmlformats.org/officeDocument/2006/relationships/font" Target="fonts/Raleway-bold.fntdata"/><Relationship Id="rId10" Type="http://schemas.openxmlformats.org/officeDocument/2006/relationships/slide" Target="slides/slide3.xml"/><Relationship Id="rId32" Type="http://schemas.openxmlformats.org/officeDocument/2006/relationships/font" Target="fonts/Raleway-regular.fntdata"/><Relationship Id="rId13" Type="http://schemas.openxmlformats.org/officeDocument/2006/relationships/slide" Target="slides/slide6.xml"/><Relationship Id="rId35" Type="http://schemas.openxmlformats.org/officeDocument/2006/relationships/font" Target="fonts/Raleway-boldItalic.fntdata"/><Relationship Id="rId12" Type="http://schemas.openxmlformats.org/officeDocument/2006/relationships/slide" Target="slides/slide5.xml"/><Relationship Id="rId34" Type="http://schemas.openxmlformats.org/officeDocument/2006/relationships/font" Target="fonts/Raleway-italic.fntdata"/><Relationship Id="rId15" Type="http://schemas.openxmlformats.org/officeDocument/2006/relationships/slide" Target="slides/slide8.xml"/><Relationship Id="rId37" Type="http://schemas.openxmlformats.org/officeDocument/2006/relationships/font" Target="fonts/Lato-bold.fntdata"/><Relationship Id="rId14" Type="http://schemas.openxmlformats.org/officeDocument/2006/relationships/slide" Target="slides/slide7.xml"/><Relationship Id="rId36" Type="http://schemas.openxmlformats.org/officeDocument/2006/relationships/font" Target="fonts/Lato-regular.fntdata"/><Relationship Id="rId17" Type="http://schemas.openxmlformats.org/officeDocument/2006/relationships/slide" Target="slides/slide10.xml"/><Relationship Id="rId39" Type="http://schemas.openxmlformats.org/officeDocument/2006/relationships/font" Target="fonts/Lato-boldItalic.fntdata"/><Relationship Id="rId16" Type="http://schemas.openxmlformats.org/officeDocument/2006/relationships/slide" Target="slides/slide9.xml"/><Relationship Id="rId38" Type="http://schemas.openxmlformats.org/officeDocument/2006/relationships/font" Target="fonts/Lato-italic.fntdata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3103cd4f5da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5" name="Google Shape;145;g3103cd4f5da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2e45387c258_1_1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3" name="Google Shape;203;g2e45387c258_1_1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2e45387c258_1_1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8" name="Google Shape;228;g2e45387c258_1_1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2e45387c258_1_1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5" name="Google Shape;265;g2e45387c258_1_1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2e45387c258_1_1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7" name="Google Shape;297;g2e45387c258_1_1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2e45387c258_1_2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9" name="Google Shape;329;g2e45387c258_1_2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2e45387c258_1_2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6" name="Google Shape;356;g2e45387c258_1_2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g2e45387c258_1_2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6" name="Google Shape;386;g2e45387c258_1_2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g2e45387c258_1_3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6" name="Google Shape;416;g2e45387c258_1_3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g2e45387c258_1_3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5" name="Google Shape;445;g2e45387c258_1_3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g2e45387c258_1_3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1" name="Google Shape;451;g2e45387c258_1_3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2e45387c258_1_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1" name="Google Shape;151;g2e45387c258_1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g2e45387c258_1_3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72" name="Google Shape;472;g2e45387c258_1_3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g2e45387c258_1_3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2" name="Google Shape;492;g2e45387c258_1_3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g2e45387c258_1_4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3" name="Google Shape;523;g2e45387c258_1_4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7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g2e45387c258_1_4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9" name="Google Shape;529;g2e45387c258_1_4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g2e45387c258_3_1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6" name="Google Shape;536;g2e45387c258_3_1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2e45387c258_1_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8" name="Google Shape;158;g2e45387c258_1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2e45387c258_1_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7" name="Google Shape;167;g2e45387c258_1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2e45387c258_1_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2" name="Google Shape;172;g2e45387c258_1_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2e45387c258_1_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8" name="Google Shape;178;g2e45387c258_1_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2e45387c258_1_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5" name="Google Shape;185;g2e45387c258_1_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3103cd4f5d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3103cd4f5d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2e45387c258_1_1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8" name="Google Shape;198;g2e45387c258_1_1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" name="Google Shape;11;p2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" name="Google Shape;12;p2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" name="Google Shape;13;p2"/>
          <p:cNvSpPr txBox="1"/>
          <p:nvPr>
            <p:ph type="ctrTitle"/>
          </p:nvPr>
        </p:nvSpPr>
        <p:spPr>
          <a:xfrm>
            <a:off x="2371725" y="630225"/>
            <a:ext cx="6331500" cy="154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" type="subTitle"/>
          </p:nvPr>
        </p:nvSpPr>
        <p:spPr>
          <a:xfrm>
            <a:off x="2390267" y="3238450"/>
            <a:ext cx="6331500" cy="124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" name="Google Shape;15;p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Google Shape;61;p11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2" name="Google Shape;62;p11"/>
          <p:cNvCxnSpPr/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3" name="Google Shape;63;p11"/>
          <p:cNvSpPr txBox="1"/>
          <p:nvPr>
            <p:ph hasCustomPrompt="1" type="title"/>
          </p:nvPr>
        </p:nvSpPr>
        <p:spPr>
          <a:xfrm>
            <a:off x="853950" y="1304850"/>
            <a:ext cx="7436100" cy="153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t>xx%</a:t>
            </a:r>
          </a:p>
        </p:txBody>
      </p:sp>
      <p:sp>
        <p:nvSpPr>
          <p:cNvPr id="64" name="Google Shape;64;p11"/>
          <p:cNvSpPr txBox="1"/>
          <p:nvPr>
            <p:ph idx="1" type="body"/>
          </p:nvPr>
        </p:nvSpPr>
        <p:spPr>
          <a:xfrm>
            <a:off x="853950" y="2919450"/>
            <a:ext cx="74361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5" name="Google Shape;65;p1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" name="Google Shape;76;p14"/>
          <p:cNvSpPr txBox="1"/>
          <p:nvPr>
            <p:ph idx="1" type="subTitle"/>
          </p:nvPr>
        </p:nvSpPr>
        <p:spPr>
          <a:xfrm>
            <a:off x="1143000" y="2701529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77" name="Google Shape;77;p14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" name="Google Shape;78;p14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Google Shape;79;p14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5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2" name="Google Shape;82;p15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83" name="Google Shape;83;p15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4" name="Google Shape;84;p15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5" name="Google Shape;85;p15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6"/>
          <p:cNvSpPr txBox="1"/>
          <p:nvPr>
            <p:ph type="title"/>
          </p:nvPr>
        </p:nvSpPr>
        <p:spPr>
          <a:xfrm>
            <a:off x="623888" y="1282303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8" name="Google Shape;88;p16"/>
          <p:cNvSpPr txBox="1"/>
          <p:nvPr>
            <p:ph idx="1" type="body"/>
          </p:nvPr>
        </p:nvSpPr>
        <p:spPr>
          <a:xfrm>
            <a:off x="623888" y="3442097"/>
            <a:ext cx="78867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89" name="Google Shape;89;p16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0" name="Google Shape;90;p16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1" name="Google Shape;91;p16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7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4" name="Google Shape;94;p17"/>
          <p:cNvSpPr txBox="1"/>
          <p:nvPr>
            <p:ph idx="1" type="body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95" name="Google Shape;95;p17"/>
          <p:cNvSpPr txBox="1"/>
          <p:nvPr>
            <p:ph idx="2" type="body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96" name="Google Shape;96;p17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7" name="Google Shape;97;p17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8" name="Google Shape;98;p17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8"/>
          <p:cNvSpPr txBox="1"/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1" name="Google Shape;101;p18"/>
          <p:cNvSpPr txBox="1"/>
          <p:nvPr>
            <p:ph idx="1" type="body"/>
          </p:nvPr>
        </p:nvSpPr>
        <p:spPr>
          <a:xfrm>
            <a:off x="629841" y="1260872"/>
            <a:ext cx="38682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02" name="Google Shape;102;p18"/>
          <p:cNvSpPr txBox="1"/>
          <p:nvPr>
            <p:ph idx="2" type="body"/>
          </p:nvPr>
        </p:nvSpPr>
        <p:spPr>
          <a:xfrm>
            <a:off x="629841" y="1878806"/>
            <a:ext cx="38682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3" name="Google Shape;103;p18"/>
          <p:cNvSpPr txBox="1"/>
          <p:nvPr>
            <p:ph idx="3" type="body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04" name="Google Shape;104;p18"/>
          <p:cNvSpPr txBox="1"/>
          <p:nvPr>
            <p:ph idx="4" type="body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5" name="Google Shape;105;p18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6" name="Google Shape;106;p18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7" name="Google Shape;107;p18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9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0" name="Google Shape;110;p19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1" name="Google Shape;111;p19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2" name="Google Shape;112;p19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0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5" name="Google Shape;115;p20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6" name="Google Shape;116;p20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1"/>
          <p:cNvSpPr txBox="1"/>
          <p:nvPr>
            <p:ph type="title"/>
          </p:nvPr>
        </p:nvSpPr>
        <p:spPr>
          <a:xfrm>
            <a:off x="629841" y="342900"/>
            <a:ext cx="2949300" cy="12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9" name="Google Shape;119;p21"/>
          <p:cNvSpPr txBox="1"/>
          <p:nvPr>
            <p:ph idx="1" type="body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6195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indent="-3429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238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indent="-3238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indent="-32385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indent="-32385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indent="-32385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indent="-32385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120" name="Google Shape;120;p21"/>
          <p:cNvSpPr txBox="1"/>
          <p:nvPr>
            <p:ph idx="2" type="body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121" name="Google Shape;121;p21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2" name="Google Shape;122;p21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3" name="Google Shape;123;p21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Google Shape;17;p3"/>
          <p:cNvCxnSpPr/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" name="Google Shape;18;p3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9" name="Google Shape;19;p3"/>
          <p:cNvSpPr txBox="1"/>
          <p:nvPr>
            <p:ph type="title"/>
          </p:nvPr>
        </p:nvSpPr>
        <p:spPr>
          <a:xfrm>
            <a:off x="406425" y="1806825"/>
            <a:ext cx="8296800" cy="15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2"/>
          <p:cNvSpPr txBox="1"/>
          <p:nvPr>
            <p:ph type="title"/>
          </p:nvPr>
        </p:nvSpPr>
        <p:spPr>
          <a:xfrm>
            <a:off x="629841" y="342900"/>
            <a:ext cx="2949300" cy="12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6" name="Google Shape;126;p22"/>
          <p:cNvSpPr/>
          <p:nvPr>
            <p:ph idx="2" type="pic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</p:sp>
      <p:sp>
        <p:nvSpPr>
          <p:cNvPr id="127" name="Google Shape;127;p22"/>
          <p:cNvSpPr txBox="1"/>
          <p:nvPr>
            <p:ph idx="1" type="body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128" name="Google Shape;128;p22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9" name="Google Shape;129;p22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0" name="Google Shape;130;p22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3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3" name="Google Shape;133;p23"/>
          <p:cNvSpPr txBox="1"/>
          <p:nvPr>
            <p:ph idx="1" type="body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34" name="Google Shape;134;p23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5" name="Google Shape;135;p23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6" name="Google Shape;136;p23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4"/>
          <p:cNvSpPr txBox="1"/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9" name="Google Shape;139;p24"/>
          <p:cNvSpPr txBox="1"/>
          <p:nvPr>
            <p:ph idx="1" type="body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40" name="Google Shape;140;p24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41" name="Google Shape;141;p24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42" name="Google Shape;142;p24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Google Shape;22;p4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" name="Google Shape;23;p4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4" name="Google Shape;24;p4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5" name="Google Shape;25;p4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" type="body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Google Shape;29;p5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0" name="Google Shape;30;p5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1" name="Google Shape;31;p5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2" name="Google Shape;32;p5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" type="body"/>
          </p:nvPr>
        </p:nvSpPr>
        <p:spPr>
          <a:xfrm>
            <a:off x="2400303" y="1602675"/>
            <a:ext cx="3071400" cy="30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5"/>
          <p:cNvSpPr txBox="1"/>
          <p:nvPr>
            <p:ph idx="2" type="body"/>
          </p:nvPr>
        </p:nvSpPr>
        <p:spPr>
          <a:xfrm>
            <a:off x="5650572" y="1602675"/>
            <a:ext cx="3071400" cy="30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Google Shape;40;p7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1" name="Google Shape;41;p7"/>
          <p:cNvSpPr txBox="1"/>
          <p:nvPr>
            <p:ph type="title"/>
          </p:nvPr>
        </p:nvSpPr>
        <p:spPr>
          <a:xfrm>
            <a:off x="319500" y="936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2" name="Google Shape;42;p7"/>
          <p:cNvSpPr txBox="1"/>
          <p:nvPr>
            <p:ph idx="1" type="body"/>
          </p:nvPr>
        </p:nvSpPr>
        <p:spPr>
          <a:xfrm>
            <a:off x="319500" y="1846804"/>
            <a:ext cx="2808000" cy="280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3" name="Google Shape;43;p7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Google Shape;45;p8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6" name="Google Shape;46;p8"/>
          <p:cNvSpPr txBox="1"/>
          <p:nvPr>
            <p:ph type="title"/>
          </p:nvPr>
        </p:nvSpPr>
        <p:spPr>
          <a:xfrm>
            <a:off x="283103" y="712141"/>
            <a:ext cx="6244200" cy="383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Google Shape;47;p8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9"/>
          <p:cNvSpPr/>
          <p:nvPr/>
        </p:nvSpPr>
        <p:spPr>
          <a:xfrm>
            <a:off x="4572000" y="1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50" name="Google Shape;5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1" name="Google Shape;51;p9"/>
          <p:cNvSpPr txBox="1"/>
          <p:nvPr>
            <p:ph type="title"/>
          </p:nvPr>
        </p:nvSpPr>
        <p:spPr>
          <a:xfrm>
            <a:off x="265500" y="1397350"/>
            <a:ext cx="4045200" cy="1318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" name="Google Shape;52;p9"/>
          <p:cNvSpPr txBox="1"/>
          <p:nvPr>
            <p:ph idx="1" type="subTitle"/>
          </p:nvPr>
        </p:nvSpPr>
        <p:spPr>
          <a:xfrm>
            <a:off x="265500" y="273537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3" name="Google Shape;53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4" name="Google Shape;54;p9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Google Shape;56;p10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" name="Google Shape;57;p10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8" name="Google Shape;58;p10"/>
          <p:cNvSpPr txBox="1"/>
          <p:nvPr>
            <p:ph idx="1" type="body"/>
          </p:nvPr>
        </p:nvSpPr>
        <p:spPr>
          <a:xfrm>
            <a:off x="328017" y="4226025"/>
            <a:ext cx="8388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59" name="Google Shape;59;p10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wiss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3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b="0" i="0" sz="3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0" name="Google Shape;70;p13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61950" lvl="0" marL="457200" marR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1" name="Google Shape;71;p13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2" name="Google Shape;72;p13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3" name="Google Shape;73;p13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www.karthikvedula.com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8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8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8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7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5.png"/><Relationship Id="rId4" Type="http://schemas.openxmlformats.org/officeDocument/2006/relationships/image" Target="../media/image7.png"/><Relationship Id="rId5" Type="http://schemas.openxmlformats.org/officeDocument/2006/relationships/image" Target="../media/image3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2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6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gif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1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5"/>
          <p:cNvSpPr txBox="1"/>
          <p:nvPr>
            <p:ph type="ctrTitle"/>
          </p:nvPr>
        </p:nvSpPr>
        <p:spPr>
          <a:xfrm>
            <a:off x="313300" y="630225"/>
            <a:ext cx="8690100" cy="289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320"/>
              <a:buNone/>
            </a:pPr>
            <a:r>
              <a:rPr lang="en" sz="3520">
                <a:solidFill>
                  <a:schemeClr val="lt2"/>
                </a:solidFill>
              </a:rPr>
              <a:t>PHS Machine Learning Club</a:t>
            </a:r>
            <a:endParaRPr sz="3520">
              <a:solidFill>
                <a:schemeClr val="lt2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320"/>
              <a:buNone/>
            </a:pPr>
            <a:r>
              <a:t/>
            </a:r>
            <a:endParaRPr sz="352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4320"/>
              <a:buNone/>
            </a:pPr>
            <a:r>
              <a:rPr b="0" lang="en" sz="3520">
                <a:solidFill>
                  <a:schemeClr val="dk1"/>
                </a:solidFill>
              </a:rPr>
              <a:t>Dimensionality Reduction (PCA &amp; t-SNE)</a:t>
            </a:r>
            <a:endParaRPr b="0" sz="3520">
              <a:solidFill>
                <a:schemeClr val="dk1"/>
              </a:solidFill>
            </a:endParaRPr>
          </a:p>
        </p:txBody>
      </p:sp>
      <p:sp>
        <p:nvSpPr>
          <p:cNvPr id="148" name="Google Shape;148;p25"/>
          <p:cNvSpPr txBox="1"/>
          <p:nvPr>
            <p:ph idx="1" type="subTitle"/>
          </p:nvPr>
        </p:nvSpPr>
        <p:spPr>
          <a:xfrm>
            <a:off x="313292" y="3527625"/>
            <a:ext cx="6331500" cy="124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888888"/>
                </a:solidFill>
              </a:rPr>
              <a:t>Karthik S. Vedula</a:t>
            </a:r>
            <a:endParaRPr>
              <a:solidFill>
                <a:srgbClr val="888888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accent1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www.karthikvedula.com</a:t>
            </a:r>
            <a:r>
              <a:rPr lang="en">
                <a:solidFill>
                  <a:schemeClr val="accent1"/>
                </a:solidFill>
              </a:rPr>
              <a:t> </a:t>
            </a:r>
            <a:endParaRPr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4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A different method - move points, not perspective</a:t>
            </a:r>
            <a:endParaRPr/>
          </a:p>
        </p:txBody>
      </p:sp>
      <p:sp>
        <p:nvSpPr>
          <p:cNvPr id="206" name="Google Shape;206;p34"/>
          <p:cNvSpPr/>
          <p:nvPr/>
        </p:nvSpPr>
        <p:spPr>
          <a:xfrm>
            <a:off x="2910750" y="1051175"/>
            <a:ext cx="3322500" cy="2511300"/>
          </a:xfrm>
          <a:prstGeom prst="rect">
            <a:avLst/>
          </a:prstGeom>
          <a:solidFill>
            <a:schemeClr val="lt1"/>
          </a:solidFill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" name="Google Shape;207;p34"/>
          <p:cNvSpPr/>
          <p:nvPr/>
        </p:nvSpPr>
        <p:spPr>
          <a:xfrm>
            <a:off x="4093400" y="1458500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Google Shape;208;p34"/>
          <p:cNvSpPr/>
          <p:nvPr/>
        </p:nvSpPr>
        <p:spPr>
          <a:xfrm>
            <a:off x="3270800" y="1616425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" name="Google Shape;209;p34"/>
          <p:cNvSpPr/>
          <p:nvPr/>
        </p:nvSpPr>
        <p:spPr>
          <a:xfrm>
            <a:off x="3834500" y="1831300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0" name="Google Shape;210;p34"/>
          <p:cNvSpPr/>
          <p:nvPr/>
        </p:nvSpPr>
        <p:spPr>
          <a:xfrm>
            <a:off x="3834500" y="1260000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" name="Google Shape;211;p34"/>
          <p:cNvSpPr/>
          <p:nvPr/>
        </p:nvSpPr>
        <p:spPr>
          <a:xfrm>
            <a:off x="5330450" y="247955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2" name="Google Shape;212;p34"/>
          <p:cNvSpPr/>
          <p:nvPr/>
        </p:nvSpPr>
        <p:spPr>
          <a:xfrm>
            <a:off x="5672725" y="2177375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" name="Google Shape;213;p34"/>
          <p:cNvSpPr/>
          <p:nvPr/>
        </p:nvSpPr>
        <p:spPr>
          <a:xfrm>
            <a:off x="4939150" y="244230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" name="Google Shape;214;p34"/>
          <p:cNvSpPr/>
          <p:nvPr/>
        </p:nvSpPr>
        <p:spPr>
          <a:xfrm>
            <a:off x="5413825" y="285360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15" name="Google Shape;215;p34"/>
          <p:cNvCxnSpPr/>
          <p:nvPr/>
        </p:nvCxnSpPr>
        <p:spPr>
          <a:xfrm flipH="1" rot="10800000">
            <a:off x="1948500" y="4384000"/>
            <a:ext cx="5247000" cy="87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16" name="Google Shape;216;p34"/>
          <p:cNvSpPr/>
          <p:nvPr/>
        </p:nvSpPr>
        <p:spPr>
          <a:xfrm>
            <a:off x="2456625" y="4258900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" name="Google Shape;217;p34"/>
          <p:cNvSpPr/>
          <p:nvPr/>
        </p:nvSpPr>
        <p:spPr>
          <a:xfrm>
            <a:off x="3210400" y="4258900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" name="Google Shape;218;p34"/>
          <p:cNvSpPr/>
          <p:nvPr/>
        </p:nvSpPr>
        <p:spPr>
          <a:xfrm>
            <a:off x="2833500" y="425890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" name="Google Shape;219;p34"/>
          <p:cNvSpPr/>
          <p:nvPr/>
        </p:nvSpPr>
        <p:spPr>
          <a:xfrm>
            <a:off x="3650400" y="425890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p34"/>
          <p:cNvSpPr/>
          <p:nvPr/>
        </p:nvSpPr>
        <p:spPr>
          <a:xfrm>
            <a:off x="5672725" y="425890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1" name="Google Shape;221;p34"/>
          <p:cNvSpPr/>
          <p:nvPr/>
        </p:nvSpPr>
        <p:spPr>
          <a:xfrm>
            <a:off x="4552200" y="4258900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p34"/>
          <p:cNvSpPr/>
          <p:nvPr/>
        </p:nvSpPr>
        <p:spPr>
          <a:xfrm>
            <a:off x="4939150" y="4258900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" name="Google Shape;223;p34"/>
          <p:cNvSpPr/>
          <p:nvPr/>
        </p:nvSpPr>
        <p:spPr>
          <a:xfrm>
            <a:off x="5272825" y="425890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4" name="Google Shape;224;p34"/>
          <p:cNvSpPr/>
          <p:nvPr/>
        </p:nvSpPr>
        <p:spPr>
          <a:xfrm>
            <a:off x="6144400" y="4258900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5" name="Google Shape;225;p34"/>
          <p:cNvSpPr txBox="1"/>
          <p:nvPr/>
        </p:nvSpPr>
        <p:spPr>
          <a:xfrm>
            <a:off x="863000" y="3858700"/>
            <a:ext cx="1924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Random order</a:t>
            </a:r>
            <a:endParaRPr b="1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35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Who are close?  Who are far?</a:t>
            </a:r>
            <a:endParaRPr/>
          </a:p>
        </p:txBody>
      </p:sp>
      <p:sp>
        <p:nvSpPr>
          <p:cNvPr id="231" name="Google Shape;231;p35"/>
          <p:cNvSpPr/>
          <p:nvPr/>
        </p:nvSpPr>
        <p:spPr>
          <a:xfrm>
            <a:off x="2910750" y="1051175"/>
            <a:ext cx="3322500" cy="2511300"/>
          </a:xfrm>
          <a:prstGeom prst="rect">
            <a:avLst/>
          </a:prstGeom>
          <a:solidFill>
            <a:schemeClr val="lt1"/>
          </a:solidFill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" name="Google Shape;232;p35"/>
          <p:cNvSpPr/>
          <p:nvPr/>
        </p:nvSpPr>
        <p:spPr>
          <a:xfrm>
            <a:off x="4093400" y="1458500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" name="Google Shape;233;p35"/>
          <p:cNvSpPr/>
          <p:nvPr/>
        </p:nvSpPr>
        <p:spPr>
          <a:xfrm>
            <a:off x="3270800" y="1616425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" name="Google Shape;234;p35"/>
          <p:cNvSpPr/>
          <p:nvPr/>
        </p:nvSpPr>
        <p:spPr>
          <a:xfrm>
            <a:off x="3834500" y="1857175"/>
            <a:ext cx="258900" cy="258900"/>
          </a:xfrm>
          <a:prstGeom prst="ellipse">
            <a:avLst/>
          </a:prstGeom>
          <a:solidFill>
            <a:schemeClr val="accent6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" name="Google Shape;235;p35"/>
          <p:cNvSpPr/>
          <p:nvPr/>
        </p:nvSpPr>
        <p:spPr>
          <a:xfrm>
            <a:off x="3834500" y="1260000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6" name="Google Shape;236;p35"/>
          <p:cNvSpPr/>
          <p:nvPr/>
        </p:nvSpPr>
        <p:spPr>
          <a:xfrm>
            <a:off x="5330450" y="247955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" name="Google Shape;237;p35"/>
          <p:cNvSpPr/>
          <p:nvPr/>
        </p:nvSpPr>
        <p:spPr>
          <a:xfrm>
            <a:off x="5672725" y="2177375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" name="Google Shape;238;p35"/>
          <p:cNvSpPr/>
          <p:nvPr/>
        </p:nvSpPr>
        <p:spPr>
          <a:xfrm>
            <a:off x="4939150" y="244230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" name="Google Shape;239;p35"/>
          <p:cNvSpPr/>
          <p:nvPr/>
        </p:nvSpPr>
        <p:spPr>
          <a:xfrm>
            <a:off x="5413825" y="285360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40" name="Google Shape;240;p35"/>
          <p:cNvCxnSpPr/>
          <p:nvPr/>
        </p:nvCxnSpPr>
        <p:spPr>
          <a:xfrm flipH="1" rot="10800000">
            <a:off x="1948500" y="4384000"/>
            <a:ext cx="5247000" cy="87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41" name="Google Shape;241;p35"/>
          <p:cNvSpPr/>
          <p:nvPr/>
        </p:nvSpPr>
        <p:spPr>
          <a:xfrm>
            <a:off x="3210400" y="4258900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2" name="Google Shape;242;p35"/>
          <p:cNvSpPr/>
          <p:nvPr/>
        </p:nvSpPr>
        <p:spPr>
          <a:xfrm>
            <a:off x="2833500" y="425890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p35"/>
          <p:cNvSpPr/>
          <p:nvPr/>
        </p:nvSpPr>
        <p:spPr>
          <a:xfrm>
            <a:off x="3650400" y="425890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4" name="Google Shape;244;p35"/>
          <p:cNvSpPr/>
          <p:nvPr/>
        </p:nvSpPr>
        <p:spPr>
          <a:xfrm>
            <a:off x="5672725" y="425890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5" name="Google Shape;245;p35"/>
          <p:cNvSpPr/>
          <p:nvPr/>
        </p:nvSpPr>
        <p:spPr>
          <a:xfrm>
            <a:off x="4552200" y="4258900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6" name="Google Shape;246;p35"/>
          <p:cNvSpPr/>
          <p:nvPr/>
        </p:nvSpPr>
        <p:spPr>
          <a:xfrm>
            <a:off x="4939150" y="4258900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7" name="Google Shape;247;p35"/>
          <p:cNvSpPr/>
          <p:nvPr/>
        </p:nvSpPr>
        <p:spPr>
          <a:xfrm>
            <a:off x="5272825" y="425890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8" name="Google Shape;248;p35"/>
          <p:cNvSpPr/>
          <p:nvPr/>
        </p:nvSpPr>
        <p:spPr>
          <a:xfrm>
            <a:off x="6144400" y="4258900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49" name="Google Shape;249;p35"/>
          <p:cNvCxnSpPr>
            <a:stCxn id="234" idx="7"/>
            <a:endCxn id="232" idx="3"/>
          </p:cNvCxnSpPr>
          <p:nvPr/>
        </p:nvCxnSpPr>
        <p:spPr>
          <a:xfrm flipH="1" rot="10800000">
            <a:off x="4055485" y="1679390"/>
            <a:ext cx="75900" cy="215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250" name="Google Shape;250;p35"/>
          <p:cNvCxnSpPr>
            <a:stCxn id="234" idx="0"/>
            <a:endCxn id="235" idx="4"/>
          </p:cNvCxnSpPr>
          <p:nvPr/>
        </p:nvCxnSpPr>
        <p:spPr>
          <a:xfrm rot="10800000">
            <a:off x="3963950" y="1518775"/>
            <a:ext cx="0" cy="338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251" name="Google Shape;251;p35"/>
          <p:cNvCxnSpPr>
            <a:stCxn id="234" idx="2"/>
            <a:endCxn id="233" idx="6"/>
          </p:cNvCxnSpPr>
          <p:nvPr/>
        </p:nvCxnSpPr>
        <p:spPr>
          <a:xfrm rot="10800000">
            <a:off x="3529700" y="1746025"/>
            <a:ext cx="304800" cy="240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252" name="Google Shape;252;p35"/>
          <p:cNvCxnSpPr>
            <a:stCxn id="234" idx="4"/>
            <a:endCxn id="238" idx="2"/>
          </p:cNvCxnSpPr>
          <p:nvPr/>
        </p:nvCxnSpPr>
        <p:spPr>
          <a:xfrm>
            <a:off x="3963950" y="2116075"/>
            <a:ext cx="975300" cy="4557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253" name="Google Shape;253;p35"/>
          <p:cNvCxnSpPr>
            <a:stCxn id="234" idx="5"/>
            <a:endCxn id="236" idx="0"/>
          </p:cNvCxnSpPr>
          <p:nvPr/>
        </p:nvCxnSpPr>
        <p:spPr>
          <a:xfrm>
            <a:off x="4055485" y="2078160"/>
            <a:ext cx="1404300" cy="4014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254" name="Google Shape;254;p35"/>
          <p:cNvCxnSpPr>
            <a:stCxn id="234" idx="3"/>
            <a:endCxn id="239" idx="2"/>
          </p:cNvCxnSpPr>
          <p:nvPr/>
        </p:nvCxnSpPr>
        <p:spPr>
          <a:xfrm>
            <a:off x="3872415" y="2078160"/>
            <a:ext cx="1541400" cy="9048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255" name="Google Shape;255;p35"/>
          <p:cNvCxnSpPr>
            <a:stCxn id="234" idx="6"/>
            <a:endCxn id="237" idx="2"/>
          </p:cNvCxnSpPr>
          <p:nvPr/>
        </p:nvCxnSpPr>
        <p:spPr>
          <a:xfrm>
            <a:off x="4093400" y="1986625"/>
            <a:ext cx="1579200" cy="3201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256" name="Google Shape;256;p35"/>
          <p:cNvSpPr txBox="1"/>
          <p:nvPr/>
        </p:nvSpPr>
        <p:spPr>
          <a:xfrm>
            <a:off x="4534975" y="1260000"/>
            <a:ext cx="17346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Point much closer to orange ones than blue</a:t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7" name="Google Shape;257;p35"/>
          <p:cNvSpPr/>
          <p:nvPr/>
        </p:nvSpPr>
        <p:spPr>
          <a:xfrm>
            <a:off x="2456600" y="4258900"/>
            <a:ext cx="258900" cy="258900"/>
          </a:xfrm>
          <a:prstGeom prst="ellipse">
            <a:avLst/>
          </a:prstGeom>
          <a:solidFill>
            <a:schemeClr val="accent6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8" name="Google Shape;258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4239291">
            <a:off x="2541454" y="3678299"/>
            <a:ext cx="842986" cy="842986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35"/>
          <p:cNvSpPr txBox="1"/>
          <p:nvPr/>
        </p:nvSpPr>
        <p:spPr>
          <a:xfrm>
            <a:off x="3401550" y="3710600"/>
            <a:ext cx="3252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Go near neighbors (orange points)</a:t>
            </a:r>
            <a:endParaRPr b="1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60" name="Google Shape;260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-6713314">
            <a:off x="2593984" y="4449131"/>
            <a:ext cx="433267" cy="433281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Google Shape;261;p35"/>
          <p:cNvSpPr txBox="1"/>
          <p:nvPr/>
        </p:nvSpPr>
        <p:spPr>
          <a:xfrm>
            <a:off x="3016975" y="4665900"/>
            <a:ext cx="405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Get repelled by non-neighbors (blue points)</a:t>
            </a:r>
            <a:endParaRPr b="1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2" name="Google Shape;262;p35"/>
          <p:cNvSpPr txBox="1"/>
          <p:nvPr/>
        </p:nvSpPr>
        <p:spPr>
          <a:xfrm>
            <a:off x="533825" y="1377488"/>
            <a:ext cx="1995000" cy="25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Base similarity on distances to others</a:t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Move points according to similarity</a:t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36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Who are close?  Who are far? Cont.</a:t>
            </a:r>
            <a:endParaRPr/>
          </a:p>
        </p:txBody>
      </p:sp>
      <p:sp>
        <p:nvSpPr>
          <p:cNvPr id="268" name="Google Shape;268;p36"/>
          <p:cNvSpPr/>
          <p:nvPr/>
        </p:nvSpPr>
        <p:spPr>
          <a:xfrm>
            <a:off x="2910750" y="1051175"/>
            <a:ext cx="3322500" cy="2511300"/>
          </a:xfrm>
          <a:prstGeom prst="rect">
            <a:avLst/>
          </a:prstGeom>
          <a:solidFill>
            <a:schemeClr val="lt1"/>
          </a:solidFill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p36"/>
          <p:cNvSpPr/>
          <p:nvPr/>
        </p:nvSpPr>
        <p:spPr>
          <a:xfrm>
            <a:off x="4093400" y="1458500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0" name="Google Shape;270;p36"/>
          <p:cNvSpPr/>
          <p:nvPr/>
        </p:nvSpPr>
        <p:spPr>
          <a:xfrm>
            <a:off x="3270800" y="1616425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" name="Google Shape;271;p36"/>
          <p:cNvSpPr/>
          <p:nvPr/>
        </p:nvSpPr>
        <p:spPr>
          <a:xfrm>
            <a:off x="3834500" y="1857175"/>
            <a:ext cx="258900" cy="258900"/>
          </a:xfrm>
          <a:prstGeom prst="ellipse">
            <a:avLst/>
          </a:prstGeom>
          <a:solidFill>
            <a:schemeClr val="accent6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2" name="Google Shape;272;p36"/>
          <p:cNvSpPr/>
          <p:nvPr/>
        </p:nvSpPr>
        <p:spPr>
          <a:xfrm>
            <a:off x="3834500" y="1260000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3" name="Google Shape;273;p36"/>
          <p:cNvSpPr/>
          <p:nvPr/>
        </p:nvSpPr>
        <p:spPr>
          <a:xfrm>
            <a:off x="5330450" y="247955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p36"/>
          <p:cNvSpPr/>
          <p:nvPr/>
        </p:nvSpPr>
        <p:spPr>
          <a:xfrm>
            <a:off x="5672725" y="2177375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" name="Google Shape;275;p36"/>
          <p:cNvSpPr/>
          <p:nvPr/>
        </p:nvSpPr>
        <p:spPr>
          <a:xfrm>
            <a:off x="4939150" y="244230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6" name="Google Shape;276;p36"/>
          <p:cNvSpPr/>
          <p:nvPr/>
        </p:nvSpPr>
        <p:spPr>
          <a:xfrm>
            <a:off x="5413825" y="285360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77" name="Google Shape;277;p36"/>
          <p:cNvCxnSpPr/>
          <p:nvPr/>
        </p:nvCxnSpPr>
        <p:spPr>
          <a:xfrm flipH="1" rot="10800000">
            <a:off x="1948500" y="4384000"/>
            <a:ext cx="5247000" cy="87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78" name="Google Shape;278;p36"/>
          <p:cNvSpPr/>
          <p:nvPr/>
        </p:nvSpPr>
        <p:spPr>
          <a:xfrm>
            <a:off x="3210400" y="4258900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9" name="Google Shape;279;p36"/>
          <p:cNvSpPr/>
          <p:nvPr/>
        </p:nvSpPr>
        <p:spPr>
          <a:xfrm>
            <a:off x="2488850" y="425890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0" name="Google Shape;280;p36"/>
          <p:cNvSpPr/>
          <p:nvPr/>
        </p:nvSpPr>
        <p:spPr>
          <a:xfrm>
            <a:off x="3650400" y="425890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1" name="Google Shape;281;p36"/>
          <p:cNvSpPr/>
          <p:nvPr/>
        </p:nvSpPr>
        <p:spPr>
          <a:xfrm>
            <a:off x="5672725" y="425890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2" name="Google Shape;282;p36"/>
          <p:cNvSpPr/>
          <p:nvPr/>
        </p:nvSpPr>
        <p:spPr>
          <a:xfrm>
            <a:off x="4552200" y="4258900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3" name="Google Shape;283;p36"/>
          <p:cNvSpPr/>
          <p:nvPr/>
        </p:nvSpPr>
        <p:spPr>
          <a:xfrm>
            <a:off x="4939150" y="4258900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4" name="Google Shape;284;p36"/>
          <p:cNvSpPr/>
          <p:nvPr/>
        </p:nvSpPr>
        <p:spPr>
          <a:xfrm>
            <a:off x="5272825" y="425890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5" name="Google Shape;285;p36"/>
          <p:cNvSpPr/>
          <p:nvPr/>
        </p:nvSpPr>
        <p:spPr>
          <a:xfrm>
            <a:off x="6144400" y="4258900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86" name="Google Shape;286;p36"/>
          <p:cNvCxnSpPr>
            <a:stCxn id="271" idx="7"/>
            <a:endCxn id="269" idx="3"/>
          </p:cNvCxnSpPr>
          <p:nvPr/>
        </p:nvCxnSpPr>
        <p:spPr>
          <a:xfrm flipH="1" rot="10800000">
            <a:off x="4055485" y="1679390"/>
            <a:ext cx="75900" cy="215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287" name="Google Shape;287;p36"/>
          <p:cNvCxnSpPr>
            <a:stCxn id="271" idx="0"/>
            <a:endCxn id="272" idx="4"/>
          </p:cNvCxnSpPr>
          <p:nvPr/>
        </p:nvCxnSpPr>
        <p:spPr>
          <a:xfrm rot="10800000">
            <a:off x="3963950" y="1518775"/>
            <a:ext cx="0" cy="338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288" name="Google Shape;288;p36"/>
          <p:cNvCxnSpPr>
            <a:stCxn id="271" idx="2"/>
            <a:endCxn id="270" idx="6"/>
          </p:cNvCxnSpPr>
          <p:nvPr/>
        </p:nvCxnSpPr>
        <p:spPr>
          <a:xfrm rot="10800000">
            <a:off x="3529700" y="1746025"/>
            <a:ext cx="304800" cy="240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289" name="Google Shape;289;p36"/>
          <p:cNvCxnSpPr>
            <a:stCxn id="271" idx="4"/>
            <a:endCxn id="275" idx="2"/>
          </p:cNvCxnSpPr>
          <p:nvPr/>
        </p:nvCxnSpPr>
        <p:spPr>
          <a:xfrm>
            <a:off x="3963950" y="2116075"/>
            <a:ext cx="975300" cy="4557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290" name="Google Shape;290;p36"/>
          <p:cNvCxnSpPr>
            <a:stCxn id="271" idx="5"/>
            <a:endCxn id="273" idx="0"/>
          </p:cNvCxnSpPr>
          <p:nvPr/>
        </p:nvCxnSpPr>
        <p:spPr>
          <a:xfrm>
            <a:off x="4055485" y="2078160"/>
            <a:ext cx="1404300" cy="4014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291" name="Google Shape;291;p36"/>
          <p:cNvCxnSpPr>
            <a:stCxn id="271" idx="3"/>
            <a:endCxn id="276" idx="2"/>
          </p:cNvCxnSpPr>
          <p:nvPr/>
        </p:nvCxnSpPr>
        <p:spPr>
          <a:xfrm>
            <a:off x="3872415" y="2078160"/>
            <a:ext cx="1541400" cy="9048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292" name="Google Shape;292;p36"/>
          <p:cNvCxnSpPr>
            <a:stCxn id="271" idx="6"/>
            <a:endCxn id="274" idx="2"/>
          </p:cNvCxnSpPr>
          <p:nvPr/>
        </p:nvCxnSpPr>
        <p:spPr>
          <a:xfrm>
            <a:off x="4093400" y="1986625"/>
            <a:ext cx="1579200" cy="3201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293" name="Google Shape;293;p36"/>
          <p:cNvSpPr txBox="1"/>
          <p:nvPr/>
        </p:nvSpPr>
        <p:spPr>
          <a:xfrm>
            <a:off x="4534975" y="1260000"/>
            <a:ext cx="17346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Point much closer to orange ones than blue</a:t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4" name="Google Shape;294;p36"/>
          <p:cNvSpPr/>
          <p:nvPr/>
        </p:nvSpPr>
        <p:spPr>
          <a:xfrm>
            <a:off x="3016975" y="4258900"/>
            <a:ext cx="258900" cy="258900"/>
          </a:xfrm>
          <a:prstGeom prst="ellipse">
            <a:avLst/>
          </a:prstGeom>
          <a:solidFill>
            <a:schemeClr val="accent6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37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Who are close?  Who are far? Cont.</a:t>
            </a:r>
            <a:endParaRPr/>
          </a:p>
        </p:txBody>
      </p:sp>
      <p:sp>
        <p:nvSpPr>
          <p:cNvPr id="300" name="Google Shape;300;p37"/>
          <p:cNvSpPr/>
          <p:nvPr/>
        </p:nvSpPr>
        <p:spPr>
          <a:xfrm>
            <a:off x="2910750" y="1051175"/>
            <a:ext cx="3322500" cy="2511300"/>
          </a:xfrm>
          <a:prstGeom prst="rect">
            <a:avLst/>
          </a:prstGeom>
          <a:solidFill>
            <a:schemeClr val="lt1"/>
          </a:solidFill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1" name="Google Shape;301;p37"/>
          <p:cNvSpPr/>
          <p:nvPr/>
        </p:nvSpPr>
        <p:spPr>
          <a:xfrm>
            <a:off x="4093400" y="1458500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2" name="Google Shape;302;p37"/>
          <p:cNvSpPr/>
          <p:nvPr/>
        </p:nvSpPr>
        <p:spPr>
          <a:xfrm>
            <a:off x="3270800" y="1616425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3" name="Google Shape;303;p37"/>
          <p:cNvSpPr/>
          <p:nvPr/>
        </p:nvSpPr>
        <p:spPr>
          <a:xfrm>
            <a:off x="3834500" y="1857175"/>
            <a:ext cx="258900" cy="258900"/>
          </a:xfrm>
          <a:prstGeom prst="ellipse">
            <a:avLst/>
          </a:prstGeom>
          <a:solidFill>
            <a:schemeClr val="accent6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4" name="Google Shape;304;p37"/>
          <p:cNvSpPr/>
          <p:nvPr/>
        </p:nvSpPr>
        <p:spPr>
          <a:xfrm>
            <a:off x="3834500" y="1260000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5" name="Google Shape;305;p37"/>
          <p:cNvSpPr/>
          <p:nvPr/>
        </p:nvSpPr>
        <p:spPr>
          <a:xfrm>
            <a:off x="5330450" y="247955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6" name="Google Shape;306;p37"/>
          <p:cNvSpPr/>
          <p:nvPr/>
        </p:nvSpPr>
        <p:spPr>
          <a:xfrm>
            <a:off x="5672725" y="2177375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7" name="Google Shape;307;p37"/>
          <p:cNvSpPr/>
          <p:nvPr/>
        </p:nvSpPr>
        <p:spPr>
          <a:xfrm>
            <a:off x="4939150" y="244230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8" name="Google Shape;308;p37"/>
          <p:cNvSpPr/>
          <p:nvPr/>
        </p:nvSpPr>
        <p:spPr>
          <a:xfrm>
            <a:off x="5413825" y="285360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09" name="Google Shape;309;p37"/>
          <p:cNvCxnSpPr/>
          <p:nvPr/>
        </p:nvCxnSpPr>
        <p:spPr>
          <a:xfrm flipH="1" rot="10800000">
            <a:off x="1948500" y="4384000"/>
            <a:ext cx="5247000" cy="87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10" name="Google Shape;310;p37"/>
          <p:cNvSpPr/>
          <p:nvPr/>
        </p:nvSpPr>
        <p:spPr>
          <a:xfrm>
            <a:off x="3210400" y="4258900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1" name="Google Shape;311;p37"/>
          <p:cNvSpPr/>
          <p:nvPr/>
        </p:nvSpPr>
        <p:spPr>
          <a:xfrm>
            <a:off x="4390050" y="425890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2" name="Google Shape;312;p37"/>
          <p:cNvSpPr/>
          <p:nvPr/>
        </p:nvSpPr>
        <p:spPr>
          <a:xfrm>
            <a:off x="3989138" y="425890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3" name="Google Shape;313;p37"/>
          <p:cNvSpPr/>
          <p:nvPr/>
        </p:nvSpPr>
        <p:spPr>
          <a:xfrm>
            <a:off x="4970125" y="425890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4" name="Google Shape;314;p37"/>
          <p:cNvSpPr/>
          <p:nvPr/>
        </p:nvSpPr>
        <p:spPr>
          <a:xfrm>
            <a:off x="3391500" y="4258900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5" name="Google Shape;315;p37"/>
          <p:cNvSpPr/>
          <p:nvPr/>
        </p:nvSpPr>
        <p:spPr>
          <a:xfrm>
            <a:off x="2705450" y="4258900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6" name="Google Shape;316;p37"/>
          <p:cNvSpPr/>
          <p:nvPr/>
        </p:nvSpPr>
        <p:spPr>
          <a:xfrm>
            <a:off x="4628175" y="425890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7" name="Google Shape;317;p37"/>
          <p:cNvSpPr/>
          <p:nvPr/>
        </p:nvSpPr>
        <p:spPr>
          <a:xfrm>
            <a:off x="2430000" y="4258900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18" name="Google Shape;318;p37"/>
          <p:cNvCxnSpPr>
            <a:stCxn id="303" idx="7"/>
            <a:endCxn id="301" idx="3"/>
          </p:cNvCxnSpPr>
          <p:nvPr/>
        </p:nvCxnSpPr>
        <p:spPr>
          <a:xfrm flipH="1" rot="10800000">
            <a:off x="4055485" y="1679390"/>
            <a:ext cx="75900" cy="215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19" name="Google Shape;319;p37"/>
          <p:cNvCxnSpPr>
            <a:stCxn id="303" idx="0"/>
            <a:endCxn id="304" idx="4"/>
          </p:cNvCxnSpPr>
          <p:nvPr/>
        </p:nvCxnSpPr>
        <p:spPr>
          <a:xfrm rot="10800000">
            <a:off x="3963950" y="1518775"/>
            <a:ext cx="0" cy="338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20" name="Google Shape;320;p37"/>
          <p:cNvCxnSpPr>
            <a:stCxn id="303" idx="2"/>
            <a:endCxn id="302" idx="6"/>
          </p:cNvCxnSpPr>
          <p:nvPr/>
        </p:nvCxnSpPr>
        <p:spPr>
          <a:xfrm rot="10800000">
            <a:off x="3529700" y="1746025"/>
            <a:ext cx="304800" cy="240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21" name="Google Shape;321;p37"/>
          <p:cNvCxnSpPr>
            <a:stCxn id="303" idx="4"/>
            <a:endCxn id="307" idx="2"/>
          </p:cNvCxnSpPr>
          <p:nvPr/>
        </p:nvCxnSpPr>
        <p:spPr>
          <a:xfrm>
            <a:off x="3963950" y="2116075"/>
            <a:ext cx="975300" cy="4557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22" name="Google Shape;322;p37"/>
          <p:cNvCxnSpPr>
            <a:stCxn id="303" idx="5"/>
            <a:endCxn id="305" idx="0"/>
          </p:cNvCxnSpPr>
          <p:nvPr/>
        </p:nvCxnSpPr>
        <p:spPr>
          <a:xfrm>
            <a:off x="4055485" y="2078160"/>
            <a:ext cx="1404300" cy="4014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23" name="Google Shape;323;p37"/>
          <p:cNvCxnSpPr>
            <a:stCxn id="303" idx="3"/>
            <a:endCxn id="308" idx="2"/>
          </p:cNvCxnSpPr>
          <p:nvPr/>
        </p:nvCxnSpPr>
        <p:spPr>
          <a:xfrm>
            <a:off x="3872415" y="2078160"/>
            <a:ext cx="1541400" cy="9048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24" name="Google Shape;324;p37"/>
          <p:cNvCxnSpPr>
            <a:stCxn id="303" idx="6"/>
            <a:endCxn id="306" idx="2"/>
          </p:cNvCxnSpPr>
          <p:nvPr/>
        </p:nvCxnSpPr>
        <p:spPr>
          <a:xfrm>
            <a:off x="4093400" y="1986625"/>
            <a:ext cx="1579200" cy="3201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325" name="Google Shape;325;p37"/>
          <p:cNvSpPr txBox="1"/>
          <p:nvPr/>
        </p:nvSpPr>
        <p:spPr>
          <a:xfrm>
            <a:off x="4534975" y="1260000"/>
            <a:ext cx="17346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Point much closer to orange ones than blue</a:t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6" name="Google Shape;326;p37"/>
          <p:cNvSpPr/>
          <p:nvPr/>
        </p:nvSpPr>
        <p:spPr>
          <a:xfrm>
            <a:off x="2910750" y="4258900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38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But there is a little more to similarity…</a:t>
            </a:r>
            <a:endParaRPr/>
          </a:p>
        </p:txBody>
      </p:sp>
      <p:sp>
        <p:nvSpPr>
          <p:cNvPr id="332" name="Google Shape;332;p38"/>
          <p:cNvSpPr/>
          <p:nvPr/>
        </p:nvSpPr>
        <p:spPr>
          <a:xfrm>
            <a:off x="1454575" y="1528575"/>
            <a:ext cx="391800" cy="3918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3" name="Google Shape;333;p38"/>
          <p:cNvSpPr/>
          <p:nvPr/>
        </p:nvSpPr>
        <p:spPr>
          <a:xfrm>
            <a:off x="1985177" y="1676150"/>
            <a:ext cx="391800" cy="3918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34" name="Google Shape;334;p38"/>
          <p:cNvCxnSpPr>
            <a:stCxn id="332" idx="6"/>
            <a:endCxn id="333" idx="2"/>
          </p:cNvCxnSpPr>
          <p:nvPr/>
        </p:nvCxnSpPr>
        <p:spPr>
          <a:xfrm>
            <a:off x="1846375" y="1724475"/>
            <a:ext cx="138900" cy="147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335" name="Google Shape;335;p38"/>
          <p:cNvSpPr txBox="1"/>
          <p:nvPr/>
        </p:nvSpPr>
        <p:spPr>
          <a:xfrm>
            <a:off x="1090300" y="2129600"/>
            <a:ext cx="24426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We want to heavily value close neighbors….</a:t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6" name="Google Shape;336;p38"/>
          <p:cNvSpPr/>
          <p:nvPr/>
        </p:nvSpPr>
        <p:spPr>
          <a:xfrm>
            <a:off x="4994352" y="1100300"/>
            <a:ext cx="391800" cy="3918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7" name="Google Shape;337;p38"/>
          <p:cNvSpPr/>
          <p:nvPr/>
        </p:nvSpPr>
        <p:spPr>
          <a:xfrm>
            <a:off x="6505502" y="3665325"/>
            <a:ext cx="391800" cy="391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8" name="Google Shape;338;p38"/>
          <p:cNvSpPr/>
          <p:nvPr/>
        </p:nvSpPr>
        <p:spPr>
          <a:xfrm>
            <a:off x="8639777" y="4686050"/>
            <a:ext cx="391800" cy="391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39" name="Google Shape;339;p38"/>
          <p:cNvCxnSpPr>
            <a:stCxn id="336" idx="4"/>
            <a:endCxn id="337" idx="1"/>
          </p:cNvCxnSpPr>
          <p:nvPr/>
        </p:nvCxnSpPr>
        <p:spPr>
          <a:xfrm>
            <a:off x="5190252" y="1492100"/>
            <a:ext cx="1372500" cy="2230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40" name="Google Shape;340;p38"/>
          <p:cNvCxnSpPr>
            <a:stCxn id="336" idx="6"/>
            <a:endCxn id="338" idx="1"/>
          </p:cNvCxnSpPr>
          <p:nvPr/>
        </p:nvCxnSpPr>
        <p:spPr>
          <a:xfrm>
            <a:off x="5386152" y="1296200"/>
            <a:ext cx="3311100" cy="3447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41" name="Google Shape;341;p38"/>
          <p:cNvCxnSpPr/>
          <p:nvPr/>
        </p:nvCxnSpPr>
        <p:spPr>
          <a:xfrm flipH="1">
            <a:off x="4129450" y="1146675"/>
            <a:ext cx="13200" cy="3910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42" name="Google Shape;342;p38"/>
          <p:cNvSpPr txBox="1"/>
          <p:nvPr/>
        </p:nvSpPr>
        <p:spPr>
          <a:xfrm>
            <a:off x="6505500" y="1407075"/>
            <a:ext cx="24426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…But if they are not neighbors, it doesn’t matter by how much</a:t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43" name="Google Shape;343;p38"/>
          <p:cNvSpPr/>
          <p:nvPr/>
        </p:nvSpPr>
        <p:spPr>
          <a:xfrm>
            <a:off x="1527525" y="3763925"/>
            <a:ext cx="391800" cy="3918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4" name="Google Shape;344;p38"/>
          <p:cNvSpPr/>
          <p:nvPr/>
        </p:nvSpPr>
        <p:spPr>
          <a:xfrm>
            <a:off x="2947789" y="3506925"/>
            <a:ext cx="391800" cy="3918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45" name="Google Shape;345;p38"/>
          <p:cNvCxnSpPr/>
          <p:nvPr/>
        </p:nvCxnSpPr>
        <p:spPr>
          <a:xfrm>
            <a:off x="49150" y="3108675"/>
            <a:ext cx="40536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46" name="Google Shape;346;p38"/>
          <p:cNvSpPr txBox="1"/>
          <p:nvPr/>
        </p:nvSpPr>
        <p:spPr>
          <a:xfrm>
            <a:off x="517000" y="4296975"/>
            <a:ext cx="30159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…We kinda care about moderately close neighbors…</a:t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347" name="Google Shape;347;p38"/>
          <p:cNvCxnSpPr>
            <a:stCxn id="343" idx="6"/>
            <a:endCxn id="344" idx="3"/>
          </p:cNvCxnSpPr>
          <p:nvPr/>
        </p:nvCxnSpPr>
        <p:spPr>
          <a:xfrm flipH="1" rot="10800000">
            <a:off x="1919325" y="3841325"/>
            <a:ext cx="1085700" cy="118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348" name="Google Shape;348;p38"/>
          <p:cNvSpPr/>
          <p:nvPr/>
        </p:nvSpPr>
        <p:spPr>
          <a:xfrm>
            <a:off x="4411027" y="1100300"/>
            <a:ext cx="391800" cy="3918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9" name="Google Shape;349;p38"/>
          <p:cNvSpPr/>
          <p:nvPr/>
        </p:nvSpPr>
        <p:spPr>
          <a:xfrm>
            <a:off x="5504627" y="944175"/>
            <a:ext cx="391800" cy="3918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0" name="Google Shape;350;p38"/>
          <p:cNvSpPr/>
          <p:nvPr/>
        </p:nvSpPr>
        <p:spPr>
          <a:xfrm>
            <a:off x="5961952" y="3568025"/>
            <a:ext cx="391800" cy="391800"/>
          </a:xfrm>
          <a:prstGeom prst="ellipse">
            <a:avLst/>
          </a:prstGeom>
          <a:solidFill>
            <a:srgbClr val="3C78D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1" name="Google Shape;351;p38"/>
          <p:cNvSpPr/>
          <p:nvPr/>
        </p:nvSpPr>
        <p:spPr>
          <a:xfrm>
            <a:off x="6737402" y="3372125"/>
            <a:ext cx="391800" cy="391800"/>
          </a:xfrm>
          <a:prstGeom prst="ellipse">
            <a:avLst/>
          </a:prstGeom>
          <a:solidFill>
            <a:srgbClr val="3C78D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2" name="Google Shape;352;p38"/>
          <p:cNvSpPr/>
          <p:nvPr/>
        </p:nvSpPr>
        <p:spPr>
          <a:xfrm>
            <a:off x="8076327" y="4743500"/>
            <a:ext cx="391800" cy="391800"/>
          </a:xfrm>
          <a:prstGeom prst="ellipse">
            <a:avLst/>
          </a:prstGeom>
          <a:solidFill>
            <a:srgbClr val="00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3" name="Google Shape;353;p38"/>
          <p:cNvSpPr/>
          <p:nvPr/>
        </p:nvSpPr>
        <p:spPr>
          <a:xfrm>
            <a:off x="8639777" y="3959825"/>
            <a:ext cx="391800" cy="391800"/>
          </a:xfrm>
          <a:prstGeom prst="ellipse">
            <a:avLst/>
          </a:prstGeom>
          <a:solidFill>
            <a:srgbClr val="00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39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So we will scale our similarities with a </a:t>
            </a:r>
            <a:r>
              <a:rPr lang="en" u="sng"/>
              <a:t>t-distribution curve</a:t>
            </a:r>
            <a:endParaRPr u="sng"/>
          </a:p>
        </p:txBody>
      </p:sp>
      <p:pic>
        <p:nvPicPr>
          <p:cNvPr id="359" name="Google Shape;359;p39"/>
          <p:cNvPicPr preferRelativeResize="0"/>
          <p:nvPr/>
        </p:nvPicPr>
        <p:blipFill rotWithShape="1">
          <a:blip r:embed="rId3">
            <a:alphaModFix/>
          </a:blip>
          <a:srcRect b="14530" l="17099" r="2655" t="6543"/>
          <a:stretch/>
        </p:blipFill>
        <p:spPr>
          <a:xfrm>
            <a:off x="4402200" y="1181800"/>
            <a:ext cx="3738299" cy="3358524"/>
          </a:xfrm>
          <a:prstGeom prst="rect">
            <a:avLst/>
          </a:prstGeom>
          <a:noFill/>
          <a:ln>
            <a:noFill/>
          </a:ln>
        </p:spPr>
      </p:pic>
      <p:sp>
        <p:nvSpPr>
          <p:cNvPr id="360" name="Google Shape;360;p39"/>
          <p:cNvSpPr/>
          <p:nvPr/>
        </p:nvSpPr>
        <p:spPr>
          <a:xfrm>
            <a:off x="6141900" y="4327825"/>
            <a:ext cx="258900" cy="258900"/>
          </a:xfrm>
          <a:prstGeom prst="ellipse">
            <a:avLst/>
          </a:prstGeom>
          <a:solidFill>
            <a:schemeClr val="accent6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1" name="Google Shape;361;p39"/>
          <p:cNvSpPr/>
          <p:nvPr/>
        </p:nvSpPr>
        <p:spPr>
          <a:xfrm>
            <a:off x="472350" y="1469275"/>
            <a:ext cx="3322500" cy="2511300"/>
          </a:xfrm>
          <a:prstGeom prst="rect">
            <a:avLst/>
          </a:prstGeom>
          <a:solidFill>
            <a:schemeClr val="lt1"/>
          </a:solidFill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2" name="Google Shape;362;p39"/>
          <p:cNvSpPr/>
          <p:nvPr/>
        </p:nvSpPr>
        <p:spPr>
          <a:xfrm>
            <a:off x="1655000" y="1839500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3" name="Google Shape;363;p39"/>
          <p:cNvSpPr/>
          <p:nvPr/>
        </p:nvSpPr>
        <p:spPr>
          <a:xfrm>
            <a:off x="832400" y="1997425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4" name="Google Shape;364;p39"/>
          <p:cNvSpPr/>
          <p:nvPr/>
        </p:nvSpPr>
        <p:spPr>
          <a:xfrm>
            <a:off x="1396100" y="2238175"/>
            <a:ext cx="258900" cy="258900"/>
          </a:xfrm>
          <a:prstGeom prst="ellipse">
            <a:avLst/>
          </a:prstGeom>
          <a:solidFill>
            <a:schemeClr val="accent6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5" name="Google Shape;365;p39"/>
          <p:cNvSpPr/>
          <p:nvPr/>
        </p:nvSpPr>
        <p:spPr>
          <a:xfrm>
            <a:off x="1396100" y="1641000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6" name="Google Shape;366;p39"/>
          <p:cNvSpPr/>
          <p:nvPr/>
        </p:nvSpPr>
        <p:spPr>
          <a:xfrm>
            <a:off x="2892050" y="286055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7" name="Google Shape;367;p39"/>
          <p:cNvSpPr/>
          <p:nvPr/>
        </p:nvSpPr>
        <p:spPr>
          <a:xfrm>
            <a:off x="3234325" y="2558375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8" name="Google Shape;368;p39"/>
          <p:cNvSpPr/>
          <p:nvPr/>
        </p:nvSpPr>
        <p:spPr>
          <a:xfrm>
            <a:off x="2500750" y="282330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9" name="Google Shape;369;p39"/>
          <p:cNvSpPr/>
          <p:nvPr/>
        </p:nvSpPr>
        <p:spPr>
          <a:xfrm>
            <a:off x="2975425" y="323460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70" name="Google Shape;370;p39"/>
          <p:cNvCxnSpPr>
            <a:stCxn id="364" idx="7"/>
            <a:endCxn id="362" idx="3"/>
          </p:cNvCxnSpPr>
          <p:nvPr/>
        </p:nvCxnSpPr>
        <p:spPr>
          <a:xfrm flipH="1" rot="10800000">
            <a:off x="1617085" y="2060390"/>
            <a:ext cx="75900" cy="215700"/>
          </a:xfrm>
          <a:prstGeom prst="straightConnector1">
            <a:avLst/>
          </a:prstGeom>
          <a:noFill/>
          <a:ln cap="flat" cmpd="sng" w="19050">
            <a:solidFill>
              <a:srgbClr val="9900FF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71" name="Google Shape;371;p39"/>
          <p:cNvCxnSpPr>
            <a:stCxn id="364" idx="0"/>
            <a:endCxn id="365" idx="4"/>
          </p:cNvCxnSpPr>
          <p:nvPr/>
        </p:nvCxnSpPr>
        <p:spPr>
          <a:xfrm rot="10800000">
            <a:off x="1525550" y="1899775"/>
            <a:ext cx="0" cy="338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72" name="Google Shape;372;p39"/>
          <p:cNvCxnSpPr>
            <a:stCxn id="364" idx="2"/>
            <a:endCxn id="363" idx="6"/>
          </p:cNvCxnSpPr>
          <p:nvPr/>
        </p:nvCxnSpPr>
        <p:spPr>
          <a:xfrm rot="10800000">
            <a:off x="1091300" y="2127025"/>
            <a:ext cx="304800" cy="240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73" name="Google Shape;373;p39"/>
          <p:cNvCxnSpPr>
            <a:stCxn id="364" idx="4"/>
            <a:endCxn id="368" idx="2"/>
          </p:cNvCxnSpPr>
          <p:nvPr/>
        </p:nvCxnSpPr>
        <p:spPr>
          <a:xfrm>
            <a:off x="1525550" y="2497075"/>
            <a:ext cx="975300" cy="4557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74" name="Google Shape;374;p39"/>
          <p:cNvCxnSpPr>
            <a:stCxn id="364" idx="5"/>
            <a:endCxn id="366" idx="0"/>
          </p:cNvCxnSpPr>
          <p:nvPr/>
        </p:nvCxnSpPr>
        <p:spPr>
          <a:xfrm>
            <a:off x="1617085" y="2459160"/>
            <a:ext cx="1404300" cy="4014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75" name="Google Shape;375;p39"/>
          <p:cNvCxnSpPr>
            <a:stCxn id="364" idx="3"/>
            <a:endCxn id="369" idx="2"/>
          </p:cNvCxnSpPr>
          <p:nvPr/>
        </p:nvCxnSpPr>
        <p:spPr>
          <a:xfrm>
            <a:off x="1434015" y="2459160"/>
            <a:ext cx="1541400" cy="9048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76" name="Google Shape;376;p39"/>
          <p:cNvCxnSpPr>
            <a:stCxn id="364" idx="6"/>
            <a:endCxn id="367" idx="2"/>
          </p:cNvCxnSpPr>
          <p:nvPr/>
        </p:nvCxnSpPr>
        <p:spPr>
          <a:xfrm>
            <a:off x="1655000" y="2367625"/>
            <a:ext cx="1579200" cy="3201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377" name="Google Shape;377;p39"/>
          <p:cNvSpPr/>
          <p:nvPr/>
        </p:nvSpPr>
        <p:spPr>
          <a:xfrm>
            <a:off x="6462375" y="4327825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8" name="Google Shape;378;p39"/>
          <p:cNvSpPr txBox="1"/>
          <p:nvPr/>
        </p:nvSpPr>
        <p:spPr>
          <a:xfrm>
            <a:off x="1841400" y="2001025"/>
            <a:ext cx="584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" sz="2000" u="none" cap="none" strike="noStrike">
                <a:solidFill>
                  <a:srgbClr val="9900FF"/>
                </a:solidFill>
                <a:latin typeface="Raleway"/>
                <a:ea typeface="Raleway"/>
                <a:cs typeface="Raleway"/>
                <a:sym typeface="Raleway"/>
              </a:rPr>
              <a:t>d1</a:t>
            </a:r>
            <a:endParaRPr b="1" i="0" sz="2000" u="none" cap="none" strike="noStrike">
              <a:solidFill>
                <a:srgbClr val="9900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379" name="Google Shape;379;p39"/>
          <p:cNvSpPr txBox="1"/>
          <p:nvPr/>
        </p:nvSpPr>
        <p:spPr>
          <a:xfrm>
            <a:off x="5387475" y="4460775"/>
            <a:ext cx="584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" sz="2000" u="none" cap="none" strike="noStrike">
                <a:solidFill>
                  <a:srgbClr val="9900FF"/>
                </a:solidFill>
                <a:latin typeface="Raleway"/>
                <a:ea typeface="Raleway"/>
                <a:cs typeface="Raleway"/>
                <a:sym typeface="Raleway"/>
              </a:rPr>
              <a:t>d1</a:t>
            </a:r>
            <a:endParaRPr b="1" i="0" sz="2000" u="none" cap="none" strike="noStrike">
              <a:solidFill>
                <a:srgbClr val="9900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380" name="Google Shape;380;p39"/>
          <p:cNvCxnSpPr>
            <a:endCxn id="377" idx="2"/>
          </p:cNvCxnSpPr>
          <p:nvPr/>
        </p:nvCxnSpPr>
        <p:spPr>
          <a:xfrm flipH="1" rot="10800000">
            <a:off x="6378375" y="4457275"/>
            <a:ext cx="84000" cy="3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81" name="Google Shape;381;p39"/>
          <p:cNvCxnSpPr/>
          <p:nvPr/>
        </p:nvCxnSpPr>
        <p:spPr>
          <a:xfrm rot="10800000">
            <a:off x="6575325" y="1829500"/>
            <a:ext cx="33000" cy="24921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82" name="Google Shape;382;p39"/>
          <p:cNvSpPr/>
          <p:nvPr/>
        </p:nvSpPr>
        <p:spPr>
          <a:xfrm>
            <a:off x="6320025" y="1540950"/>
            <a:ext cx="543600" cy="492600"/>
          </a:xfrm>
          <a:prstGeom prst="mathMultiply">
            <a:avLst>
              <a:gd fmla="val 23520" name="adj1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3" name="Google Shape;383;p39"/>
          <p:cNvSpPr txBox="1"/>
          <p:nvPr/>
        </p:nvSpPr>
        <p:spPr>
          <a:xfrm>
            <a:off x="6863625" y="1330225"/>
            <a:ext cx="10737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Similarity between two points</a:t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40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T-distribution Similarity Cont.</a:t>
            </a:r>
            <a:endParaRPr u="sng"/>
          </a:p>
        </p:txBody>
      </p:sp>
      <p:pic>
        <p:nvPicPr>
          <p:cNvPr id="389" name="Google Shape;389;p40"/>
          <p:cNvPicPr preferRelativeResize="0"/>
          <p:nvPr/>
        </p:nvPicPr>
        <p:blipFill rotWithShape="1">
          <a:blip r:embed="rId3">
            <a:alphaModFix/>
          </a:blip>
          <a:srcRect b="14530" l="17099" r="2655" t="6543"/>
          <a:stretch/>
        </p:blipFill>
        <p:spPr>
          <a:xfrm>
            <a:off x="4402200" y="1161925"/>
            <a:ext cx="3738299" cy="3358524"/>
          </a:xfrm>
          <a:prstGeom prst="rect">
            <a:avLst/>
          </a:prstGeom>
          <a:noFill/>
          <a:ln>
            <a:noFill/>
          </a:ln>
        </p:spPr>
      </p:pic>
      <p:sp>
        <p:nvSpPr>
          <p:cNvPr id="390" name="Google Shape;390;p40"/>
          <p:cNvSpPr/>
          <p:nvPr/>
        </p:nvSpPr>
        <p:spPr>
          <a:xfrm>
            <a:off x="6141900" y="4327825"/>
            <a:ext cx="258900" cy="258900"/>
          </a:xfrm>
          <a:prstGeom prst="ellipse">
            <a:avLst/>
          </a:prstGeom>
          <a:solidFill>
            <a:schemeClr val="accent6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1" name="Google Shape;391;p40"/>
          <p:cNvSpPr/>
          <p:nvPr/>
        </p:nvSpPr>
        <p:spPr>
          <a:xfrm>
            <a:off x="472350" y="1051175"/>
            <a:ext cx="3322500" cy="2511300"/>
          </a:xfrm>
          <a:prstGeom prst="rect">
            <a:avLst/>
          </a:prstGeom>
          <a:solidFill>
            <a:schemeClr val="lt1"/>
          </a:solidFill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2" name="Google Shape;392;p40"/>
          <p:cNvSpPr/>
          <p:nvPr/>
        </p:nvSpPr>
        <p:spPr>
          <a:xfrm>
            <a:off x="1655000" y="1458500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3" name="Google Shape;393;p40"/>
          <p:cNvSpPr/>
          <p:nvPr/>
        </p:nvSpPr>
        <p:spPr>
          <a:xfrm>
            <a:off x="832400" y="1616425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4" name="Google Shape;394;p40"/>
          <p:cNvSpPr/>
          <p:nvPr/>
        </p:nvSpPr>
        <p:spPr>
          <a:xfrm>
            <a:off x="1396100" y="1857175"/>
            <a:ext cx="258900" cy="258900"/>
          </a:xfrm>
          <a:prstGeom prst="ellipse">
            <a:avLst/>
          </a:prstGeom>
          <a:solidFill>
            <a:schemeClr val="accent6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5" name="Google Shape;395;p40"/>
          <p:cNvSpPr/>
          <p:nvPr/>
        </p:nvSpPr>
        <p:spPr>
          <a:xfrm>
            <a:off x="1396100" y="1260000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6" name="Google Shape;396;p40"/>
          <p:cNvSpPr/>
          <p:nvPr/>
        </p:nvSpPr>
        <p:spPr>
          <a:xfrm>
            <a:off x="2892050" y="247955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7" name="Google Shape;397;p40"/>
          <p:cNvSpPr/>
          <p:nvPr/>
        </p:nvSpPr>
        <p:spPr>
          <a:xfrm>
            <a:off x="3234325" y="2177375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8" name="Google Shape;398;p40"/>
          <p:cNvSpPr/>
          <p:nvPr/>
        </p:nvSpPr>
        <p:spPr>
          <a:xfrm>
            <a:off x="2500750" y="244230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9" name="Google Shape;399;p40"/>
          <p:cNvSpPr/>
          <p:nvPr/>
        </p:nvSpPr>
        <p:spPr>
          <a:xfrm>
            <a:off x="2975425" y="285360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00" name="Google Shape;400;p40"/>
          <p:cNvCxnSpPr>
            <a:stCxn id="394" idx="7"/>
            <a:endCxn id="392" idx="3"/>
          </p:cNvCxnSpPr>
          <p:nvPr/>
        </p:nvCxnSpPr>
        <p:spPr>
          <a:xfrm flipH="1" rot="10800000">
            <a:off x="1617085" y="1679390"/>
            <a:ext cx="75900" cy="2157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401" name="Google Shape;401;p40"/>
          <p:cNvCxnSpPr>
            <a:stCxn id="394" idx="0"/>
            <a:endCxn id="395" idx="4"/>
          </p:cNvCxnSpPr>
          <p:nvPr/>
        </p:nvCxnSpPr>
        <p:spPr>
          <a:xfrm rot="10800000">
            <a:off x="1525550" y="1518775"/>
            <a:ext cx="0" cy="338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402" name="Google Shape;402;p40"/>
          <p:cNvCxnSpPr>
            <a:stCxn id="394" idx="2"/>
            <a:endCxn id="393" idx="6"/>
          </p:cNvCxnSpPr>
          <p:nvPr/>
        </p:nvCxnSpPr>
        <p:spPr>
          <a:xfrm rot="10800000">
            <a:off x="1091300" y="1746025"/>
            <a:ext cx="304800" cy="240600"/>
          </a:xfrm>
          <a:prstGeom prst="straightConnector1">
            <a:avLst/>
          </a:prstGeom>
          <a:noFill/>
          <a:ln cap="flat" cmpd="sng" w="19050">
            <a:solidFill>
              <a:srgbClr val="9900FF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403" name="Google Shape;403;p40"/>
          <p:cNvCxnSpPr>
            <a:stCxn id="394" idx="4"/>
            <a:endCxn id="398" idx="2"/>
          </p:cNvCxnSpPr>
          <p:nvPr/>
        </p:nvCxnSpPr>
        <p:spPr>
          <a:xfrm>
            <a:off x="1525550" y="2116075"/>
            <a:ext cx="975300" cy="4557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404" name="Google Shape;404;p40"/>
          <p:cNvCxnSpPr>
            <a:stCxn id="394" idx="5"/>
            <a:endCxn id="396" idx="0"/>
          </p:cNvCxnSpPr>
          <p:nvPr/>
        </p:nvCxnSpPr>
        <p:spPr>
          <a:xfrm>
            <a:off x="1617085" y="2078160"/>
            <a:ext cx="1404300" cy="4014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405" name="Google Shape;405;p40"/>
          <p:cNvCxnSpPr>
            <a:stCxn id="394" idx="3"/>
            <a:endCxn id="399" idx="2"/>
          </p:cNvCxnSpPr>
          <p:nvPr/>
        </p:nvCxnSpPr>
        <p:spPr>
          <a:xfrm>
            <a:off x="1434015" y="2078160"/>
            <a:ext cx="1541400" cy="9048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406" name="Google Shape;406;p40"/>
          <p:cNvCxnSpPr>
            <a:stCxn id="394" idx="6"/>
            <a:endCxn id="397" idx="2"/>
          </p:cNvCxnSpPr>
          <p:nvPr/>
        </p:nvCxnSpPr>
        <p:spPr>
          <a:xfrm>
            <a:off x="1655000" y="1986625"/>
            <a:ext cx="1579200" cy="3201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407" name="Google Shape;407;p40"/>
          <p:cNvSpPr/>
          <p:nvPr/>
        </p:nvSpPr>
        <p:spPr>
          <a:xfrm>
            <a:off x="6608325" y="4327825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8" name="Google Shape;408;p40"/>
          <p:cNvSpPr txBox="1"/>
          <p:nvPr/>
        </p:nvSpPr>
        <p:spPr>
          <a:xfrm>
            <a:off x="819725" y="1943675"/>
            <a:ext cx="584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" sz="2000" u="none" cap="none" strike="noStrike">
                <a:solidFill>
                  <a:srgbClr val="9900FF"/>
                </a:solidFill>
                <a:latin typeface="Raleway"/>
                <a:ea typeface="Raleway"/>
                <a:cs typeface="Raleway"/>
                <a:sym typeface="Raleway"/>
              </a:rPr>
              <a:t>d2</a:t>
            </a:r>
            <a:endParaRPr b="1" i="0" sz="2000" u="none" cap="none" strike="noStrike">
              <a:solidFill>
                <a:srgbClr val="9900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09" name="Google Shape;409;p40"/>
          <p:cNvSpPr txBox="1"/>
          <p:nvPr/>
        </p:nvSpPr>
        <p:spPr>
          <a:xfrm>
            <a:off x="6212400" y="4457275"/>
            <a:ext cx="584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" sz="2000" u="none" cap="none" strike="noStrike">
                <a:solidFill>
                  <a:srgbClr val="9900FF"/>
                </a:solidFill>
                <a:latin typeface="Raleway"/>
                <a:ea typeface="Raleway"/>
                <a:cs typeface="Raleway"/>
                <a:sym typeface="Raleway"/>
              </a:rPr>
              <a:t>d2</a:t>
            </a:r>
            <a:endParaRPr b="1" i="0" sz="2000" u="none" cap="none" strike="noStrike">
              <a:solidFill>
                <a:srgbClr val="9900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410" name="Google Shape;410;p40"/>
          <p:cNvCxnSpPr>
            <a:stCxn id="390" idx="6"/>
            <a:endCxn id="407" idx="2"/>
          </p:cNvCxnSpPr>
          <p:nvPr/>
        </p:nvCxnSpPr>
        <p:spPr>
          <a:xfrm>
            <a:off x="6400800" y="4457275"/>
            <a:ext cx="2076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11" name="Google Shape;411;p40"/>
          <p:cNvCxnSpPr/>
          <p:nvPr/>
        </p:nvCxnSpPr>
        <p:spPr>
          <a:xfrm rot="10800000">
            <a:off x="6727575" y="2266975"/>
            <a:ext cx="26700" cy="20823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12" name="Google Shape;412;p40"/>
          <p:cNvSpPr/>
          <p:nvPr/>
        </p:nvSpPr>
        <p:spPr>
          <a:xfrm>
            <a:off x="6465975" y="2032550"/>
            <a:ext cx="543600" cy="492600"/>
          </a:xfrm>
          <a:prstGeom prst="mathMultiply">
            <a:avLst>
              <a:gd fmla="val 23520" name="adj1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3" name="Google Shape;413;p40"/>
          <p:cNvSpPr txBox="1"/>
          <p:nvPr/>
        </p:nvSpPr>
        <p:spPr>
          <a:xfrm>
            <a:off x="6863625" y="1330225"/>
            <a:ext cx="10737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Similarity between two points</a:t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41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T-distribution Similarity Cont.</a:t>
            </a:r>
            <a:endParaRPr u="sng"/>
          </a:p>
        </p:txBody>
      </p:sp>
      <p:pic>
        <p:nvPicPr>
          <p:cNvPr id="419" name="Google Shape;419;p41"/>
          <p:cNvPicPr preferRelativeResize="0"/>
          <p:nvPr/>
        </p:nvPicPr>
        <p:blipFill rotWithShape="1">
          <a:blip r:embed="rId3">
            <a:alphaModFix/>
          </a:blip>
          <a:srcRect b="14530" l="17099" r="2655" t="6543"/>
          <a:stretch/>
        </p:blipFill>
        <p:spPr>
          <a:xfrm>
            <a:off x="4402200" y="1161925"/>
            <a:ext cx="3738299" cy="3358524"/>
          </a:xfrm>
          <a:prstGeom prst="rect">
            <a:avLst/>
          </a:prstGeom>
          <a:noFill/>
          <a:ln>
            <a:noFill/>
          </a:ln>
        </p:spPr>
      </p:pic>
      <p:sp>
        <p:nvSpPr>
          <p:cNvPr id="420" name="Google Shape;420;p41"/>
          <p:cNvSpPr/>
          <p:nvPr/>
        </p:nvSpPr>
        <p:spPr>
          <a:xfrm>
            <a:off x="6141900" y="4327825"/>
            <a:ext cx="258900" cy="258900"/>
          </a:xfrm>
          <a:prstGeom prst="ellipse">
            <a:avLst/>
          </a:prstGeom>
          <a:solidFill>
            <a:schemeClr val="accent6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1" name="Google Shape;421;p41"/>
          <p:cNvSpPr/>
          <p:nvPr/>
        </p:nvSpPr>
        <p:spPr>
          <a:xfrm>
            <a:off x="472350" y="1051175"/>
            <a:ext cx="3322500" cy="2511300"/>
          </a:xfrm>
          <a:prstGeom prst="rect">
            <a:avLst/>
          </a:prstGeom>
          <a:solidFill>
            <a:schemeClr val="lt1"/>
          </a:solidFill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2" name="Google Shape;422;p41"/>
          <p:cNvSpPr/>
          <p:nvPr/>
        </p:nvSpPr>
        <p:spPr>
          <a:xfrm>
            <a:off x="1655000" y="1458500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3" name="Google Shape;423;p41"/>
          <p:cNvSpPr/>
          <p:nvPr/>
        </p:nvSpPr>
        <p:spPr>
          <a:xfrm>
            <a:off x="832400" y="1616425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4" name="Google Shape;424;p41"/>
          <p:cNvSpPr/>
          <p:nvPr/>
        </p:nvSpPr>
        <p:spPr>
          <a:xfrm>
            <a:off x="1396100" y="1857175"/>
            <a:ext cx="258900" cy="258900"/>
          </a:xfrm>
          <a:prstGeom prst="ellipse">
            <a:avLst/>
          </a:prstGeom>
          <a:solidFill>
            <a:schemeClr val="accent6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5" name="Google Shape;425;p41"/>
          <p:cNvSpPr/>
          <p:nvPr/>
        </p:nvSpPr>
        <p:spPr>
          <a:xfrm>
            <a:off x="1396100" y="1260000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6" name="Google Shape;426;p41"/>
          <p:cNvSpPr/>
          <p:nvPr/>
        </p:nvSpPr>
        <p:spPr>
          <a:xfrm>
            <a:off x="2892050" y="247955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7" name="Google Shape;427;p41"/>
          <p:cNvSpPr/>
          <p:nvPr/>
        </p:nvSpPr>
        <p:spPr>
          <a:xfrm>
            <a:off x="3234325" y="2177375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8" name="Google Shape;428;p41"/>
          <p:cNvSpPr/>
          <p:nvPr/>
        </p:nvSpPr>
        <p:spPr>
          <a:xfrm>
            <a:off x="2500750" y="244230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9" name="Google Shape;429;p41"/>
          <p:cNvSpPr/>
          <p:nvPr/>
        </p:nvSpPr>
        <p:spPr>
          <a:xfrm>
            <a:off x="2975425" y="285360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30" name="Google Shape;430;p41"/>
          <p:cNvCxnSpPr>
            <a:stCxn id="424" idx="7"/>
            <a:endCxn id="422" idx="3"/>
          </p:cNvCxnSpPr>
          <p:nvPr/>
        </p:nvCxnSpPr>
        <p:spPr>
          <a:xfrm flipH="1" rot="10800000">
            <a:off x="1617085" y="1679390"/>
            <a:ext cx="75900" cy="2157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431" name="Google Shape;431;p41"/>
          <p:cNvCxnSpPr>
            <a:stCxn id="424" idx="0"/>
            <a:endCxn id="425" idx="4"/>
          </p:cNvCxnSpPr>
          <p:nvPr/>
        </p:nvCxnSpPr>
        <p:spPr>
          <a:xfrm rot="10800000">
            <a:off x="1525550" y="1518775"/>
            <a:ext cx="0" cy="338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432" name="Google Shape;432;p41"/>
          <p:cNvCxnSpPr>
            <a:stCxn id="424" idx="2"/>
            <a:endCxn id="423" idx="6"/>
          </p:cNvCxnSpPr>
          <p:nvPr/>
        </p:nvCxnSpPr>
        <p:spPr>
          <a:xfrm rot="10800000">
            <a:off x="1091300" y="1746025"/>
            <a:ext cx="304800" cy="2406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433" name="Google Shape;433;p41"/>
          <p:cNvCxnSpPr>
            <a:stCxn id="424" idx="4"/>
            <a:endCxn id="428" idx="2"/>
          </p:cNvCxnSpPr>
          <p:nvPr/>
        </p:nvCxnSpPr>
        <p:spPr>
          <a:xfrm>
            <a:off x="1525550" y="2116075"/>
            <a:ext cx="975300" cy="4557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434" name="Google Shape;434;p41"/>
          <p:cNvCxnSpPr>
            <a:stCxn id="424" idx="5"/>
            <a:endCxn id="426" idx="0"/>
          </p:cNvCxnSpPr>
          <p:nvPr/>
        </p:nvCxnSpPr>
        <p:spPr>
          <a:xfrm>
            <a:off x="1617085" y="2078160"/>
            <a:ext cx="1404300" cy="4014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435" name="Google Shape;435;p41"/>
          <p:cNvCxnSpPr>
            <a:stCxn id="424" idx="3"/>
            <a:endCxn id="429" idx="2"/>
          </p:cNvCxnSpPr>
          <p:nvPr/>
        </p:nvCxnSpPr>
        <p:spPr>
          <a:xfrm>
            <a:off x="1434015" y="2078160"/>
            <a:ext cx="1541400" cy="904800"/>
          </a:xfrm>
          <a:prstGeom prst="straightConnector1">
            <a:avLst/>
          </a:prstGeom>
          <a:noFill/>
          <a:ln cap="flat" cmpd="sng" w="28575">
            <a:solidFill>
              <a:srgbClr val="9900FF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436" name="Google Shape;436;p41"/>
          <p:cNvCxnSpPr>
            <a:stCxn id="424" idx="6"/>
            <a:endCxn id="427" idx="2"/>
          </p:cNvCxnSpPr>
          <p:nvPr/>
        </p:nvCxnSpPr>
        <p:spPr>
          <a:xfrm>
            <a:off x="1655000" y="1986625"/>
            <a:ext cx="1579200" cy="3201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437" name="Google Shape;437;p41"/>
          <p:cNvSpPr/>
          <p:nvPr/>
        </p:nvSpPr>
        <p:spPr>
          <a:xfrm>
            <a:off x="7937325" y="4327825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8" name="Google Shape;438;p41"/>
          <p:cNvSpPr txBox="1"/>
          <p:nvPr/>
        </p:nvSpPr>
        <p:spPr>
          <a:xfrm>
            <a:off x="1692975" y="2523325"/>
            <a:ext cx="584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" sz="2000" u="none" cap="none" strike="noStrike">
                <a:solidFill>
                  <a:srgbClr val="9900FF"/>
                </a:solidFill>
                <a:latin typeface="Raleway"/>
                <a:ea typeface="Raleway"/>
                <a:cs typeface="Raleway"/>
                <a:sym typeface="Raleway"/>
              </a:rPr>
              <a:t>d3</a:t>
            </a:r>
            <a:endParaRPr b="1" i="0" sz="2000" u="none" cap="none" strike="noStrike">
              <a:solidFill>
                <a:srgbClr val="9900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39" name="Google Shape;439;p41"/>
          <p:cNvSpPr txBox="1"/>
          <p:nvPr/>
        </p:nvSpPr>
        <p:spPr>
          <a:xfrm>
            <a:off x="7009575" y="4457275"/>
            <a:ext cx="584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" sz="2000" u="none" cap="none" strike="noStrike">
                <a:solidFill>
                  <a:srgbClr val="9900FF"/>
                </a:solidFill>
                <a:latin typeface="Raleway"/>
                <a:ea typeface="Raleway"/>
                <a:cs typeface="Raleway"/>
                <a:sym typeface="Raleway"/>
              </a:rPr>
              <a:t>d3</a:t>
            </a:r>
            <a:endParaRPr b="1" i="0" sz="2000" u="none" cap="none" strike="noStrike">
              <a:solidFill>
                <a:srgbClr val="9900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440" name="Google Shape;440;p41"/>
          <p:cNvCxnSpPr>
            <a:stCxn id="420" idx="6"/>
            <a:endCxn id="437" idx="2"/>
          </p:cNvCxnSpPr>
          <p:nvPr/>
        </p:nvCxnSpPr>
        <p:spPr>
          <a:xfrm>
            <a:off x="6400800" y="4457275"/>
            <a:ext cx="15366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41" name="Google Shape;441;p41"/>
          <p:cNvSpPr/>
          <p:nvPr/>
        </p:nvSpPr>
        <p:spPr>
          <a:xfrm>
            <a:off x="7794975" y="4060775"/>
            <a:ext cx="543600" cy="492600"/>
          </a:xfrm>
          <a:prstGeom prst="mathMultiply">
            <a:avLst>
              <a:gd fmla="val 23520" name="adj1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2" name="Google Shape;442;p41"/>
          <p:cNvSpPr txBox="1"/>
          <p:nvPr/>
        </p:nvSpPr>
        <p:spPr>
          <a:xfrm>
            <a:off x="6863625" y="1330225"/>
            <a:ext cx="10737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Similarity between two points</a:t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42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Our target matrix</a:t>
            </a:r>
            <a:endParaRPr/>
          </a:p>
        </p:txBody>
      </p:sp>
      <p:pic>
        <p:nvPicPr>
          <p:cNvPr id="448" name="Google Shape;448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46075" y="1296350"/>
            <a:ext cx="6980595" cy="3787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3" name="Google Shape;453;p43"/>
          <p:cNvCxnSpPr/>
          <p:nvPr/>
        </p:nvCxnSpPr>
        <p:spPr>
          <a:xfrm flipH="1" rot="10800000">
            <a:off x="1491300" y="4591718"/>
            <a:ext cx="6161400" cy="96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54" name="Google Shape;454;p43"/>
          <p:cNvSpPr/>
          <p:nvPr/>
        </p:nvSpPr>
        <p:spPr>
          <a:xfrm>
            <a:off x="2087986" y="4453152"/>
            <a:ext cx="303900" cy="2868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5" name="Google Shape;455;p43"/>
          <p:cNvSpPr/>
          <p:nvPr/>
        </p:nvSpPr>
        <p:spPr>
          <a:xfrm>
            <a:off x="2973137" y="4453152"/>
            <a:ext cx="303900" cy="2868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6" name="Google Shape;456;p43"/>
          <p:cNvSpPr/>
          <p:nvPr/>
        </p:nvSpPr>
        <p:spPr>
          <a:xfrm>
            <a:off x="2530547" y="4453152"/>
            <a:ext cx="303900" cy="286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7" name="Google Shape;457;p43"/>
          <p:cNvSpPr/>
          <p:nvPr/>
        </p:nvSpPr>
        <p:spPr>
          <a:xfrm>
            <a:off x="3489824" y="4453152"/>
            <a:ext cx="303900" cy="286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8" name="Google Shape;458;p43"/>
          <p:cNvSpPr/>
          <p:nvPr/>
        </p:nvSpPr>
        <p:spPr>
          <a:xfrm>
            <a:off x="5864620" y="4453152"/>
            <a:ext cx="303900" cy="286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9" name="Google Shape;459;p43"/>
          <p:cNvSpPr/>
          <p:nvPr/>
        </p:nvSpPr>
        <p:spPr>
          <a:xfrm>
            <a:off x="4548799" y="4453152"/>
            <a:ext cx="303900" cy="2868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0" name="Google Shape;460;p43"/>
          <p:cNvSpPr/>
          <p:nvPr/>
        </p:nvSpPr>
        <p:spPr>
          <a:xfrm>
            <a:off x="5003191" y="4453152"/>
            <a:ext cx="303900" cy="2868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1" name="Google Shape;461;p43"/>
          <p:cNvSpPr/>
          <p:nvPr/>
        </p:nvSpPr>
        <p:spPr>
          <a:xfrm>
            <a:off x="5395022" y="4453152"/>
            <a:ext cx="303900" cy="286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2" name="Google Shape;462;p43"/>
          <p:cNvSpPr/>
          <p:nvPr/>
        </p:nvSpPr>
        <p:spPr>
          <a:xfrm>
            <a:off x="6418504" y="4453152"/>
            <a:ext cx="303900" cy="2868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63" name="Google Shape;463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95037" y="470575"/>
            <a:ext cx="3359234" cy="373889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64" name="Google Shape;464;p43"/>
          <p:cNvCxnSpPr/>
          <p:nvPr/>
        </p:nvCxnSpPr>
        <p:spPr>
          <a:xfrm>
            <a:off x="2236625" y="4027200"/>
            <a:ext cx="10500" cy="274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65" name="Google Shape;465;p43"/>
          <p:cNvCxnSpPr/>
          <p:nvPr/>
        </p:nvCxnSpPr>
        <p:spPr>
          <a:xfrm rot="10800000">
            <a:off x="2247150" y="4149300"/>
            <a:ext cx="397500" cy="6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66" name="Google Shape;466;p43"/>
          <p:cNvCxnSpPr/>
          <p:nvPr/>
        </p:nvCxnSpPr>
        <p:spPr>
          <a:xfrm rot="10800000">
            <a:off x="2648525" y="4013350"/>
            <a:ext cx="6600" cy="265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67" name="Google Shape;467;p43"/>
          <p:cNvSpPr txBox="1"/>
          <p:nvPr/>
        </p:nvSpPr>
        <p:spPr>
          <a:xfrm>
            <a:off x="1995100" y="3627000"/>
            <a:ext cx="1034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68" name="Google Shape;468;p43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So how’s our 1d data doing…</a:t>
            </a:r>
            <a:endParaRPr/>
          </a:p>
        </p:txBody>
      </p:sp>
      <p:sp>
        <p:nvSpPr>
          <p:cNvPr id="469" name="Google Shape;469;p43"/>
          <p:cNvSpPr txBox="1"/>
          <p:nvPr/>
        </p:nvSpPr>
        <p:spPr>
          <a:xfrm>
            <a:off x="815275" y="1524500"/>
            <a:ext cx="4010100" cy="12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Compute similarity for our 1d data - just distance - no fancy curves</a:t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Initially our similarity matrix is horrible - because we started off random</a:t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6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Patient data</a:t>
            </a:r>
            <a:endParaRPr/>
          </a:p>
        </p:txBody>
      </p:sp>
      <p:graphicFrame>
        <p:nvGraphicFramePr>
          <p:cNvPr id="154" name="Google Shape;154;p26"/>
          <p:cNvGraphicFramePr/>
          <p:nvPr/>
        </p:nvGraphicFramePr>
        <p:xfrm>
          <a:off x="3185400" y="41157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{CBA3CEFB-7F46-419C-A332-2C04737F823A}</a:tableStyleId>
              </a:tblPr>
              <a:tblGrid>
                <a:gridCol w="897375"/>
                <a:gridCol w="897375"/>
                <a:gridCol w="897375"/>
                <a:gridCol w="897375"/>
                <a:gridCol w="897375"/>
                <a:gridCol w="897375"/>
              </a:tblGrid>
              <a:tr h="5289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" sz="1400" u="none" cap="none" strike="noStrike"/>
                        <a:t>BP</a:t>
                      </a:r>
                      <a:endParaRPr b="1"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" sz="1400" u="none" cap="none" strike="noStrike"/>
                        <a:t>A1C</a:t>
                      </a:r>
                      <a:endParaRPr b="1"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" sz="1400" u="none" cap="none" strike="noStrike"/>
                        <a:t>Height</a:t>
                      </a:r>
                      <a:endParaRPr b="1"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" sz="1400" u="none" cap="none" strike="noStrike"/>
                        <a:t>Weight</a:t>
                      </a:r>
                      <a:endParaRPr b="1"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" sz="1400" u="none" cap="none" strike="noStrike"/>
                        <a:t>Age</a:t>
                      </a:r>
                      <a:endParaRPr b="1"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en" sz="1400" u="none" cap="none" strike="noStrike"/>
                        <a:t>Sex</a:t>
                      </a:r>
                      <a:endParaRPr b="1" sz="1400" u="none" cap="none" strike="noStrike"/>
                    </a:p>
                  </a:txBody>
                  <a:tcPr marT="91425" marB="91425" marR="91425" marL="91425"/>
                </a:tc>
              </a:tr>
              <a:tr h="317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120/80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5.2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165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120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15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m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  <a:tr h="317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>
                          <a:solidFill>
                            <a:schemeClr val="dk2"/>
                          </a:solidFill>
                        </a:rPr>
                        <a:t>110/70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5.1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178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145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24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f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  <a:tr h="317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>
                          <a:solidFill>
                            <a:schemeClr val="dk2"/>
                          </a:solidFill>
                        </a:rPr>
                        <a:t>122/81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4.3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152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132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65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f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  <a:tr h="317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>
                          <a:solidFill>
                            <a:schemeClr val="dk2"/>
                          </a:solidFill>
                        </a:rPr>
                        <a:t>119/78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4.1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120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154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23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m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  <a:tr h="317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400" u="none" cap="none" strike="noStrike">
                          <a:solidFill>
                            <a:schemeClr val="dk2"/>
                          </a:solidFill>
                        </a:rPr>
                        <a:t>135/82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6.3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182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98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54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f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  <a:tr h="317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400" u="none" cap="none" strike="noStrike">
                          <a:solidFill>
                            <a:schemeClr val="dk2"/>
                          </a:solidFill>
                        </a:rPr>
                        <a:t>121/80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8.1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183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231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34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f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  <a:tr h="317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400" u="none" cap="none" strike="noStrike">
                          <a:solidFill>
                            <a:schemeClr val="dk2"/>
                          </a:solidFill>
                        </a:rPr>
                        <a:t>123/78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6.7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135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123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43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f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  <a:tr h="317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400" u="none" cap="none" strike="noStrike">
                          <a:solidFill>
                            <a:schemeClr val="dk2"/>
                          </a:solidFill>
                        </a:rPr>
                        <a:t>122/80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5.3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143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112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76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m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  <a:tr h="317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400" u="none" cap="none" strike="noStrike">
                          <a:solidFill>
                            <a:schemeClr val="dk2"/>
                          </a:solidFill>
                        </a:rPr>
                        <a:t>121/80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5.2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152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127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40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m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  <a:tr h="317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400" u="none" cap="none" strike="noStrike">
                          <a:solidFill>
                            <a:schemeClr val="dk2"/>
                          </a:solidFill>
                        </a:rPr>
                        <a:t>122/80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5.0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178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122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32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m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155" name="Google Shape;155;p26"/>
          <p:cNvSpPr txBox="1"/>
          <p:nvPr/>
        </p:nvSpPr>
        <p:spPr>
          <a:xfrm>
            <a:off x="559975" y="1607350"/>
            <a:ext cx="2488800" cy="180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238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Lato"/>
              <a:buChar char="●"/>
            </a:pPr>
            <a:r>
              <a:rPr b="0" i="0" lang="en" sz="15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How to find which groups/demographics are in the hospital?</a:t>
            </a:r>
            <a:endParaRPr b="0" i="0" sz="15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-3238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Lato"/>
              <a:buChar char="●"/>
            </a:pPr>
            <a:r>
              <a:rPr b="0" i="0" lang="en" sz="15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How to find who are healthy?</a:t>
            </a:r>
            <a:endParaRPr b="0" i="0" sz="15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4" name="Google Shape;474;p44"/>
          <p:cNvCxnSpPr/>
          <p:nvPr/>
        </p:nvCxnSpPr>
        <p:spPr>
          <a:xfrm flipH="1" rot="10800000">
            <a:off x="1491300" y="4591718"/>
            <a:ext cx="6161400" cy="96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75" name="Google Shape;475;p44"/>
          <p:cNvSpPr/>
          <p:nvPr/>
        </p:nvSpPr>
        <p:spPr>
          <a:xfrm>
            <a:off x="2087986" y="4453152"/>
            <a:ext cx="303900" cy="2868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6" name="Google Shape;476;p44"/>
          <p:cNvSpPr/>
          <p:nvPr/>
        </p:nvSpPr>
        <p:spPr>
          <a:xfrm>
            <a:off x="2973137" y="4453152"/>
            <a:ext cx="303900" cy="2868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7" name="Google Shape;477;p44"/>
          <p:cNvSpPr/>
          <p:nvPr/>
        </p:nvSpPr>
        <p:spPr>
          <a:xfrm>
            <a:off x="2530547" y="4453152"/>
            <a:ext cx="303900" cy="286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8" name="Google Shape;478;p44"/>
          <p:cNvSpPr/>
          <p:nvPr/>
        </p:nvSpPr>
        <p:spPr>
          <a:xfrm>
            <a:off x="3489824" y="4453152"/>
            <a:ext cx="303900" cy="286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9" name="Google Shape;479;p44"/>
          <p:cNvSpPr/>
          <p:nvPr/>
        </p:nvSpPr>
        <p:spPr>
          <a:xfrm>
            <a:off x="5864620" y="4453152"/>
            <a:ext cx="303900" cy="286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0" name="Google Shape;480;p44"/>
          <p:cNvSpPr/>
          <p:nvPr/>
        </p:nvSpPr>
        <p:spPr>
          <a:xfrm>
            <a:off x="4548799" y="4453152"/>
            <a:ext cx="303900" cy="2868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1" name="Google Shape;481;p44"/>
          <p:cNvSpPr/>
          <p:nvPr/>
        </p:nvSpPr>
        <p:spPr>
          <a:xfrm>
            <a:off x="5003191" y="4453152"/>
            <a:ext cx="303900" cy="2868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2" name="Google Shape;482;p44"/>
          <p:cNvSpPr/>
          <p:nvPr/>
        </p:nvSpPr>
        <p:spPr>
          <a:xfrm>
            <a:off x="5395022" y="4453152"/>
            <a:ext cx="303900" cy="286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3" name="Google Shape;483;p44"/>
          <p:cNvSpPr/>
          <p:nvPr/>
        </p:nvSpPr>
        <p:spPr>
          <a:xfrm>
            <a:off x="6418504" y="4453152"/>
            <a:ext cx="303900" cy="2868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84" name="Google Shape;484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38676" y="911737"/>
            <a:ext cx="2982925" cy="3320050"/>
          </a:xfrm>
          <a:prstGeom prst="rect">
            <a:avLst/>
          </a:prstGeom>
          <a:noFill/>
          <a:ln>
            <a:noFill/>
          </a:ln>
        </p:spPr>
      </p:pic>
      <p:sp>
        <p:nvSpPr>
          <p:cNvPr id="485" name="Google Shape;485;p44"/>
          <p:cNvSpPr txBox="1"/>
          <p:nvPr/>
        </p:nvSpPr>
        <p:spPr>
          <a:xfrm>
            <a:off x="1995100" y="3627000"/>
            <a:ext cx="1034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86" name="Google Shape;486;p44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So how’s our 1d data doing…</a:t>
            </a:r>
            <a:endParaRPr/>
          </a:p>
        </p:txBody>
      </p:sp>
      <p:pic>
        <p:nvPicPr>
          <p:cNvPr id="487" name="Google Shape;487;p44"/>
          <p:cNvPicPr preferRelativeResize="0"/>
          <p:nvPr/>
        </p:nvPicPr>
        <p:blipFill rotWithShape="1">
          <a:blip r:embed="rId4">
            <a:alphaModFix/>
          </a:blip>
          <a:srcRect b="0" l="52222" r="0" t="0"/>
          <a:stretch/>
        </p:blipFill>
        <p:spPr>
          <a:xfrm>
            <a:off x="5362300" y="567250"/>
            <a:ext cx="3335000" cy="3787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88" name="Google Shape;488;p4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4239291">
            <a:off x="2143679" y="3877174"/>
            <a:ext cx="842986" cy="842986"/>
          </a:xfrm>
          <a:prstGeom prst="rect">
            <a:avLst/>
          </a:prstGeom>
          <a:noFill/>
          <a:ln>
            <a:noFill/>
          </a:ln>
        </p:spPr>
      </p:pic>
      <p:sp>
        <p:nvSpPr>
          <p:cNvPr id="489" name="Google Shape;489;p44"/>
          <p:cNvSpPr/>
          <p:nvPr/>
        </p:nvSpPr>
        <p:spPr>
          <a:xfrm>
            <a:off x="4360925" y="2107775"/>
            <a:ext cx="1034100" cy="7623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3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45"/>
          <p:cNvSpPr/>
          <p:nvPr/>
        </p:nvSpPr>
        <p:spPr>
          <a:xfrm>
            <a:off x="2910750" y="1051175"/>
            <a:ext cx="3322500" cy="2511300"/>
          </a:xfrm>
          <a:prstGeom prst="rect">
            <a:avLst/>
          </a:prstGeom>
          <a:solidFill>
            <a:schemeClr val="lt1"/>
          </a:solidFill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5" name="Google Shape;495;p45"/>
          <p:cNvSpPr/>
          <p:nvPr/>
        </p:nvSpPr>
        <p:spPr>
          <a:xfrm>
            <a:off x="4093400" y="1458500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6" name="Google Shape;496;p45"/>
          <p:cNvSpPr/>
          <p:nvPr/>
        </p:nvSpPr>
        <p:spPr>
          <a:xfrm>
            <a:off x="3270800" y="1616425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7" name="Google Shape;497;p45"/>
          <p:cNvSpPr/>
          <p:nvPr/>
        </p:nvSpPr>
        <p:spPr>
          <a:xfrm>
            <a:off x="3834500" y="1857175"/>
            <a:ext cx="258900" cy="258900"/>
          </a:xfrm>
          <a:prstGeom prst="ellipse">
            <a:avLst/>
          </a:prstGeom>
          <a:solidFill>
            <a:schemeClr val="accent6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8" name="Google Shape;498;p45"/>
          <p:cNvSpPr/>
          <p:nvPr/>
        </p:nvSpPr>
        <p:spPr>
          <a:xfrm>
            <a:off x="3834500" y="1260000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9" name="Google Shape;499;p45"/>
          <p:cNvSpPr/>
          <p:nvPr/>
        </p:nvSpPr>
        <p:spPr>
          <a:xfrm>
            <a:off x="5330450" y="247955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0" name="Google Shape;500;p45"/>
          <p:cNvSpPr/>
          <p:nvPr/>
        </p:nvSpPr>
        <p:spPr>
          <a:xfrm>
            <a:off x="5672725" y="2177375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1" name="Google Shape;501;p45"/>
          <p:cNvSpPr/>
          <p:nvPr/>
        </p:nvSpPr>
        <p:spPr>
          <a:xfrm>
            <a:off x="4939150" y="244230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2" name="Google Shape;502;p45"/>
          <p:cNvSpPr/>
          <p:nvPr/>
        </p:nvSpPr>
        <p:spPr>
          <a:xfrm>
            <a:off x="5413825" y="285360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03" name="Google Shape;503;p45"/>
          <p:cNvCxnSpPr/>
          <p:nvPr/>
        </p:nvCxnSpPr>
        <p:spPr>
          <a:xfrm flipH="1" rot="10800000">
            <a:off x="1948500" y="4384000"/>
            <a:ext cx="5247000" cy="87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04" name="Google Shape;504;p45"/>
          <p:cNvSpPr/>
          <p:nvPr/>
        </p:nvSpPr>
        <p:spPr>
          <a:xfrm>
            <a:off x="3210400" y="4258900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5" name="Google Shape;505;p45"/>
          <p:cNvSpPr/>
          <p:nvPr/>
        </p:nvSpPr>
        <p:spPr>
          <a:xfrm>
            <a:off x="4390050" y="425890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6" name="Google Shape;506;p45"/>
          <p:cNvSpPr/>
          <p:nvPr/>
        </p:nvSpPr>
        <p:spPr>
          <a:xfrm>
            <a:off x="3989138" y="425890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7" name="Google Shape;507;p45"/>
          <p:cNvSpPr/>
          <p:nvPr/>
        </p:nvSpPr>
        <p:spPr>
          <a:xfrm>
            <a:off x="4970125" y="425890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8" name="Google Shape;508;p45"/>
          <p:cNvSpPr/>
          <p:nvPr/>
        </p:nvSpPr>
        <p:spPr>
          <a:xfrm>
            <a:off x="3391500" y="4258900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9" name="Google Shape;509;p45"/>
          <p:cNvSpPr/>
          <p:nvPr/>
        </p:nvSpPr>
        <p:spPr>
          <a:xfrm>
            <a:off x="2705450" y="4258900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0" name="Google Shape;510;p45"/>
          <p:cNvSpPr/>
          <p:nvPr/>
        </p:nvSpPr>
        <p:spPr>
          <a:xfrm>
            <a:off x="4628175" y="4258900"/>
            <a:ext cx="258900" cy="258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1" name="Google Shape;511;p45"/>
          <p:cNvSpPr/>
          <p:nvPr/>
        </p:nvSpPr>
        <p:spPr>
          <a:xfrm>
            <a:off x="2430000" y="4258900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12" name="Google Shape;512;p45"/>
          <p:cNvCxnSpPr>
            <a:stCxn id="497" idx="7"/>
            <a:endCxn id="495" idx="3"/>
          </p:cNvCxnSpPr>
          <p:nvPr/>
        </p:nvCxnSpPr>
        <p:spPr>
          <a:xfrm flipH="1" rot="10800000">
            <a:off x="4055485" y="1679390"/>
            <a:ext cx="75900" cy="215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513" name="Google Shape;513;p45"/>
          <p:cNvCxnSpPr>
            <a:stCxn id="497" idx="0"/>
            <a:endCxn id="498" idx="4"/>
          </p:cNvCxnSpPr>
          <p:nvPr/>
        </p:nvCxnSpPr>
        <p:spPr>
          <a:xfrm rot="10800000">
            <a:off x="3963950" y="1518775"/>
            <a:ext cx="0" cy="338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514" name="Google Shape;514;p45"/>
          <p:cNvCxnSpPr>
            <a:stCxn id="497" idx="2"/>
            <a:endCxn id="496" idx="6"/>
          </p:cNvCxnSpPr>
          <p:nvPr/>
        </p:nvCxnSpPr>
        <p:spPr>
          <a:xfrm rot="10800000">
            <a:off x="3529700" y="1746025"/>
            <a:ext cx="304800" cy="240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515" name="Google Shape;515;p45"/>
          <p:cNvCxnSpPr>
            <a:stCxn id="497" idx="4"/>
            <a:endCxn id="501" idx="2"/>
          </p:cNvCxnSpPr>
          <p:nvPr/>
        </p:nvCxnSpPr>
        <p:spPr>
          <a:xfrm>
            <a:off x="3963950" y="2116075"/>
            <a:ext cx="975300" cy="4557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516" name="Google Shape;516;p45"/>
          <p:cNvCxnSpPr>
            <a:stCxn id="497" idx="5"/>
            <a:endCxn id="499" idx="0"/>
          </p:cNvCxnSpPr>
          <p:nvPr/>
        </p:nvCxnSpPr>
        <p:spPr>
          <a:xfrm>
            <a:off x="4055485" y="2078160"/>
            <a:ext cx="1404300" cy="4014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517" name="Google Shape;517;p45"/>
          <p:cNvCxnSpPr>
            <a:stCxn id="497" idx="3"/>
            <a:endCxn id="502" idx="2"/>
          </p:cNvCxnSpPr>
          <p:nvPr/>
        </p:nvCxnSpPr>
        <p:spPr>
          <a:xfrm>
            <a:off x="3872415" y="2078160"/>
            <a:ext cx="1541400" cy="9048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518" name="Google Shape;518;p45"/>
          <p:cNvCxnSpPr>
            <a:stCxn id="497" idx="6"/>
            <a:endCxn id="500" idx="2"/>
          </p:cNvCxnSpPr>
          <p:nvPr/>
        </p:nvCxnSpPr>
        <p:spPr>
          <a:xfrm>
            <a:off x="4093400" y="1986625"/>
            <a:ext cx="1579200" cy="3201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519" name="Google Shape;519;p45"/>
          <p:cNvSpPr/>
          <p:nvPr/>
        </p:nvSpPr>
        <p:spPr>
          <a:xfrm>
            <a:off x="2910750" y="4258900"/>
            <a:ext cx="258900" cy="258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20" name="Google Shape;520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8786862">
            <a:off x="6513196" y="2028246"/>
            <a:ext cx="1909621" cy="19096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46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t-SNE at work with MNIST</a:t>
            </a:r>
            <a:endParaRPr/>
          </a:p>
        </p:txBody>
      </p:sp>
      <p:pic>
        <p:nvPicPr>
          <p:cNvPr descr="In Raw Numpy: t-SNE - nlml" id="526" name="Google Shape;526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28375" y="12400"/>
            <a:ext cx="5686425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47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PCA vs t-SNE</a:t>
            </a:r>
            <a:endParaRPr/>
          </a:p>
        </p:txBody>
      </p:sp>
      <p:sp>
        <p:nvSpPr>
          <p:cNvPr id="532" name="Google Shape;532;p47"/>
          <p:cNvSpPr txBox="1"/>
          <p:nvPr>
            <p:ph idx="1" type="body"/>
          </p:nvPr>
        </p:nvSpPr>
        <p:spPr>
          <a:xfrm>
            <a:off x="2400303" y="1602675"/>
            <a:ext cx="3071400" cy="300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/>
              <a:t>PCA: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Fast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Deterministic 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Bad at preserving local geometry</a:t>
            </a:r>
            <a:endParaRPr/>
          </a:p>
        </p:txBody>
      </p:sp>
      <p:sp>
        <p:nvSpPr>
          <p:cNvPr id="533" name="Google Shape;533;p47"/>
          <p:cNvSpPr txBox="1"/>
          <p:nvPr>
            <p:ph idx="2" type="body"/>
          </p:nvPr>
        </p:nvSpPr>
        <p:spPr>
          <a:xfrm>
            <a:off x="5650572" y="1602675"/>
            <a:ext cx="3071400" cy="300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"/>
              <a:t>t-SNE: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Slow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Stochastic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Awesome at preserving local geometry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48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lang="en"/>
              <a:t>TSNE on Features</a:t>
            </a:r>
            <a:endParaRPr/>
          </a:p>
        </p:txBody>
      </p:sp>
      <p:pic>
        <p:nvPicPr>
          <p:cNvPr descr="t-SNE visualization of CNN codes" id="539" name="Google Shape;539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21943" y="230386"/>
            <a:ext cx="4682727" cy="46827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7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But how do we visualize all this?</a:t>
            </a:r>
            <a:endParaRPr/>
          </a:p>
        </p:txBody>
      </p:sp>
      <p:sp>
        <p:nvSpPr>
          <p:cNvPr id="161" name="Google Shape;161;p27"/>
          <p:cNvSpPr txBox="1"/>
          <p:nvPr/>
        </p:nvSpPr>
        <p:spPr>
          <a:xfrm>
            <a:off x="632575" y="1192550"/>
            <a:ext cx="63465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Convert the 6 dimensions to 2 dimensions</a:t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ato"/>
              <a:buChar char="●"/>
            </a:pPr>
            <a:r>
              <a:rPr b="0" i="0" lang="en" sz="14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Cluster them together to find groups</a:t>
            </a:r>
            <a:endParaRPr b="0" i="0" sz="14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62" name="Google Shape;162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17400" y="1574775"/>
            <a:ext cx="4206501" cy="28148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3" name="Google Shape;163;p27"/>
          <p:cNvCxnSpPr/>
          <p:nvPr/>
        </p:nvCxnSpPr>
        <p:spPr>
          <a:xfrm rot="10800000">
            <a:off x="4790875" y="1565800"/>
            <a:ext cx="51900" cy="2851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64" name="Google Shape;164;p27"/>
          <p:cNvCxnSpPr/>
          <p:nvPr/>
        </p:nvCxnSpPr>
        <p:spPr>
          <a:xfrm flipH="1" rot="10800000">
            <a:off x="4521300" y="4117075"/>
            <a:ext cx="4386300" cy="30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8"/>
          <p:cNvSpPr txBox="1"/>
          <p:nvPr>
            <p:ph type="title"/>
          </p:nvPr>
        </p:nvSpPr>
        <p:spPr>
          <a:xfrm>
            <a:off x="406425" y="1806825"/>
            <a:ext cx="8296800" cy="154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PCA: Principal Component Analysis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9"/>
          <p:cNvSpPr txBox="1"/>
          <p:nvPr>
            <p:ph idx="4294967295"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PCA - Visually Explained</a:t>
            </a:r>
            <a:endParaRPr/>
          </a:p>
        </p:txBody>
      </p:sp>
      <p:pic>
        <p:nvPicPr>
          <p:cNvPr descr="Principal Component Analysis second principal" id="175" name="Google Shape;175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8400" y="1100075"/>
            <a:ext cx="9144000" cy="365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Google Shape;180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1500" y="726070"/>
            <a:ext cx="5744049" cy="4308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86300" y="1212525"/>
            <a:ext cx="4708574" cy="3531425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30"/>
          <p:cNvSpPr txBox="1"/>
          <p:nvPr>
            <p:ph idx="4294967295"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Iris Dataset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Google Shape;187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12550" y="915125"/>
            <a:ext cx="5848350" cy="39719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8" name="Google Shape;188;p31"/>
          <p:cNvCxnSpPr/>
          <p:nvPr/>
        </p:nvCxnSpPr>
        <p:spPr>
          <a:xfrm flipH="1" rot="10800000">
            <a:off x="1271200" y="1369050"/>
            <a:ext cx="7402500" cy="2747700"/>
          </a:xfrm>
          <a:prstGeom prst="straightConnector1">
            <a:avLst/>
          </a:prstGeom>
          <a:noFill/>
          <a:ln cap="flat" cmpd="sng" w="762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89" name="Google Shape;189;p31"/>
          <p:cNvSpPr txBox="1"/>
          <p:nvPr>
            <p:ph idx="4294967295"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But PCA cannot do it all…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2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Isometric View</a:t>
            </a:r>
            <a:endParaRPr/>
          </a:p>
        </p:txBody>
      </p:sp>
      <p:pic>
        <p:nvPicPr>
          <p:cNvPr id="195" name="Google Shape;195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05313" y="1051175"/>
            <a:ext cx="6733379" cy="3787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33"/>
          <p:cNvSpPr txBox="1"/>
          <p:nvPr>
            <p:ph type="title"/>
          </p:nvPr>
        </p:nvSpPr>
        <p:spPr>
          <a:xfrm>
            <a:off x="406425" y="1806825"/>
            <a:ext cx="8296800" cy="154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TSNE: t-Distributed Stochastic Neighbor Embedding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wiss">
  <a:themeElements>
    <a:clrScheme name="Swiss">
      <a:dk1>
        <a:srgbClr val="F46524"/>
      </a:dk1>
      <a:lt1>
        <a:srgbClr val="FFFFFF"/>
      </a:lt1>
      <a:dk2>
        <a:srgbClr val="000000"/>
      </a:dk2>
      <a:lt2>
        <a:srgbClr val="757575"/>
      </a:lt2>
      <a:accent1>
        <a:srgbClr val="01579B"/>
      </a:accent1>
      <a:accent2>
        <a:srgbClr val="27C7BD"/>
      </a:accent2>
      <a:accent3>
        <a:srgbClr val="0099E8"/>
      </a:accent3>
      <a:accent4>
        <a:srgbClr val="51B9A3"/>
      </a:accent4>
      <a:accent5>
        <a:srgbClr val="FB8C00"/>
      </a:accent5>
      <a:accent6>
        <a:srgbClr val="FFAE88"/>
      </a:accent6>
      <a:hlink>
        <a:srgbClr val="0277BD"/>
      </a:hlink>
      <a:folHlink>
        <a:srgbClr val="0277B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