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2" r:id="rId4"/>
    <p:sldMasterId id="2147483683" r:id="rId5"/>
    <p:sldMasterId id="2147483684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</p:sldIdLst>
  <p:sldSz cy="5143500" cx="9144000"/>
  <p:notesSz cx="6858000" cy="9144000"/>
  <p:embeddedFontLst>
    <p:embeddedFont>
      <p:font typeface="Raleway"/>
      <p:regular r:id="rId31"/>
      <p:bold r:id="rId32"/>
      <p:italic r:id="rId33"/>
      <p:boldItalic r:id="rId34"/>
    </p:embeddedFont>
    <p:embeddedFont>
      <p:font typeface="Playfair Display"/>
      <p:regular r:id="rId35"/>
      <p:bold r:id="rId36"/>
      <p:italic r:id="rId37"/>
      <p:boldItalic r:id="rId38"/>
    </p:embeddedFont>
    <p:embeddedFont>
      <p:font typeface="Lato"/>
      <p:regular r:id="rId39"/>
      <p:bold r:id="rId40"/>
      <p:italic r:id="rId41"/>
      <p:boldItalic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Lato-bold.fntdata"/><Relationship Id="rId20" Type="http://schemas.openxmlformats.org/officeDocument/2006/relationships/slide" Target="slides/slide13.xml"/><Relationship Id="rId42" Type="http://schemas.openxmlformats.org/officeDocument/2006/relationships/font" Target="fonts/Lato-boldItalic.fntdata"/><Relationship Id="rId41" Type="http://schemas.openxmlformats.org/officeDocument/2006/relationships/font" Target="fonts/Lato-italic.fntdata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slide" Target="slides/slide2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Raleway-regular.fntdata"/><Relationship Id="rId30" Type="http://schemas.openxmlformats.org/officeDocument/2006/relationships/slide" Target="slides/slide23.xml"/><Relationship Id="rId11" Type="http://schemas.openxmlformats.org/officeDocument/2006/relationships/slide" Target="slides/slide4.xml"/><Relationship Id="rId33" Type="http://schemas.openxmlformats.org/officeDocument/2006/relationships/font" Target="fonts/Raleway-italic.fntdata"/><Relationship Id="rId10" Type="http://schemas.openxmlformats.org/officeDocument/2006/relationships/slide" Target="slides/slide3.xml"/><Relationship Id="rId32" Type="http://schemas.openxmlformats.org/officeDocument/2006/relationships/font" Target="fonts/Raleway-bold.fntdata"/><Relationship Id="rId13" Type="http://schemas.openxmlformats.org/officeDocument/2006/relationships/slide" Target="slides/slide6.xml"/><Relationship Id="rId35" Type="http://schemas.openxmlformats.org/officeDocument/2006/relationships/font" Target="fonts/PlayfairDisplay-regular.fntdata"/><Relationship Id="rId12" Type="http://schemas.openxmlformats.org/officeDocument/2006/relationships/slide" Target="slides/slide5.xml"/><Relationship Id="rId34" Type="http://schemas.openxmlformats.org/officeDocument/2006/relationships/font" Target="fonts/Raleway-boldItalic.fntdata"/><Relationship Id="rId15" Type="http://schemas.openxmlformats.org/officeDocument/2006/relationships/slide" Target="slides/slide8.xml"/><Relationship Id="rId37" Type="http://schemas.openxmlformats.org/officeDocument/2006/relationships/font" Target="fonts/PlayfairDisplay-italic.fntdata"/><Relationship Id="rId14" Type="http://schemas.openxmlformats.org/officeDocument/2006/relationships/slide" Target="slides/slide7.xml"/><Relationship Id="rId36" Type="http://schemas.openxmlformats.org/officeDocument/2006/relationships/font" Target="fonts/PlayfairDisplay-bold.fntdata"/><Relationship Id="rId17" Type="http://schemas.openxmlformats.org/officeDocument/2006/relationships/slide" Target="slides/slide10.xml"/><Relationship Id="rId39" Type="http://schemas.openxmlformats.org/officeDocument/2006/relationships/font" Target="fonts/Lato-regular.fntdata"/><Relationship Id="rId16" Type="http://schemas.openxmlformats.org/officeDocument/2006/relationships/slide" Target="slides/slide9.xml"/><Relationship Id="rId38" Type="http://schemas.openxmlformats.org/officeDocument/2006/relationships/font" Target="fonts/PlayfairDisplay-boldItalic.fntdata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795f4c01b6_0_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g3795f4c01b6_0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2e45518b891_2_1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2" name="Google Shape;312;g2e45518b891_2_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2e45518b891_2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2" name="Google Shape;342;g2e45518b891_2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2e45518b891_2_2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7" name="Google Shape;347;g2e45518b891_2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2e45518b891_2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4" name="Google Shape;354;g2e45518b891_2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2e45518b891_2_2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3" name="Google Shape;373;g2e45518b891_2_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2e45518b891_2_2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0" name="Google Shape;380;g2e45518b891_2_2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2e45518b891_2_2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5" name="Google Shape;395;g2e45518b891_2_2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2e45518b891_2_2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7" name="Google Shape;407;g2e45518b891_2_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2e45518b891_2_2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3" name="Google Shape;413;g2e45518b891_2_2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2e45518b891_2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9" name="Google Shape;419;g2e45518b891_2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e45518b891_0_2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g2e45518b891_0_2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2e45518b891_2_2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8" name="Google Shape;428;g2e45518b891_2_2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2e45518b891_2_3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5" name="Google Shape;435;g2e45518b891_2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2e45518b891_2_3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2" name="Google Shape;442;g2e45518b891_2_3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2e45518b891_2_3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1" name="Google Shape;451;g2e45518b891_2_3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e45518b891_2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g2e45518b891_2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e45518b891_2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Google Shape;189;g2e45518b891_2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e45518b891_2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g2e45518b891_2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e45518b891_2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g2e45518b891_2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e45518b891_2_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3" name="Google Shape;213;g2e45518b891_2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e45518b891_2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0" name="Google Shape;250;g2e45518b891_2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e45518b891_2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9" name="Google Shape;289;g2e45518b891_2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4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  <a:defRPr>
                <a:solidFill>
                  <a:srgbClr val="000000"/>
                </a:solidFill>
              </a:defRPr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  <a:defRPr>
                <a:solidFill>
                  <a:srgbClr val="000000"/>
                </a:solidFill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romanLcPeriod"/>
              <a:defRPr>
                <a:solidFill>
                  <a:srgbClr val="000000"/>
                </a:solidFill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  <a:defRPr>
                <a:solidFill>
                  <a:srgbClr val="000000"/>
                </a:solidFill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  <a:defRPr>
                <a:solidFill>
                  <a:srgbClr val="000000"/>
                </a:solidFill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romanLcPeriod"/>
              <a:defRPr>
                <a:solidFill>
                  <a:srgbClr val="000000"/>
                </a:solidFill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  <a:defRPr>
                <a:solidFill>
                  <a:srgbClr val="000000"/>
                </a:solidFill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  <a:defRPr>
                <a:solidFill>
                  <a:srgbClr val="000000"/>
                </a:solidFill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romanLcPeriod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FF5500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66" name="Google Shape;66;p1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0" name="Google Shape;70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1" name="Google Shape;71;p1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74" name="Google Shape;74;p1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7" name="Google Shape;77;p19"/>
          <p:cNvSpPr txBox="1"/>
          <p:nvPr>
            <p:ph idx="1" type="body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8" name="Google Shape;78;p1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2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0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1" name="Google Shape;81;p2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1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4" name="Google Shape;84;p2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5" name="Google Shape;85;p21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6" name="Google Shape;86;p21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7" name="Google Shape;87;p2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2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91" name="Google Shape;91;p2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23"/>
          <p:cNvSpPr txBox="1"/>
          <p:nvPr>
            <p:ph hasCustomPrompt="1"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95" name="Google Shape;95;p23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6" name="Google Shape;96;p2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4" name="Google Shape;104;p26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5" name="Google Shape;105;p26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6" name="Google Shape;106;p26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7" name="Google Shape;107;p26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8" name="Google Shape;108;p26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9" name="Google Shape;109;p2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1" name="Google Shape;111;p27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" name="Google Shape;112;p27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3" name="Google Shape;113;p27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4" name="Google Shape;114;p2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6" name="Google Shape;116;p28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7" name="Google Shape;117;p28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8" name="Google Shape;118;p2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9" name="Google Shape;119;p28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20" name="Google Shape;120;p28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1" name="Google Shape;121;p2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3" name="Google Shape;123;p29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4" name="Google Shape;124;p29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5" name="Google Shape;125;p29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6" name="Google Shape;126;p29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27" name="Google Shape;127;p29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8" name="Google Shape;128;p29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9" name="Google Shape;129;p2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0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32" name="Google Shape;132;p3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4" name="Google Shape;134;p31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5" name="Google Shape;135;p31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36" name="Google Shape;136;p31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37" name="Google Shape;137;p3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9" name="Google Shape;139;p3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0" name="Google Shape;140;p32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1" name="Google Shape;141;p3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3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44" name="Google Shape;144;p33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5" name="Google Shape;145;p33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6" name="Google Shape;146;p33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47" name="Google Shape;147;p33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8" name="Google Shape;148;p3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0" name="Google Shape;150;p34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1" name="Google Shape;151;p3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2" name="Google Shape;152;p34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53" name="Google Shape;153;p3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5" name="Google Shape;155;p35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6" name="Google Shape;156;p35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7" name="Google Shape;157;p35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158" name="Google Shape;158;p35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9" name="Google Shape;159;p3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7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64" name="Google Shape;164;p37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165" name="Google Shape;165;p3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6" name="Google Shape;166;p3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7" name="Google Shape;167;p3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coral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00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rgbClr val="FF5500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●"/>
              <a:defRPr b="0" i="0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●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●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5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01" name="Google Shape;101;p25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02" name="Google Shape;102;p2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karthikvedula.com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7.png"/><Relationship Id="rId6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5.png"/><Relationship Id="rId7" Type="http://schemas.openxmlformats.org/officeDocument/2006/relationships/image" Target="../media/image1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8"/>
          <p:cNvSpPr txBox="1"/>
          <p:nvPr>
            <p:ph type="ctrTitle"/>
          </p:nvPr>
        </p:nvSpPr>
        <p:spPr>
          <a:xfrm>
            <a:off x="313300" y="630225"/>
            <a:ext cx="8690100" cy="28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lang="en" sz="3520">
                <a:solidFill>
                  <a:schemeClr val="lt2"/>
                </a:solidFill>
              </a:rPr>
              <a:t>PHS Machine Learning Club</a:t>
            </a:r>
            <a:endParaRPr sz="3520">
              <a:solidFill>
                <a:schemeClr val="lt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t/>
            </a:r>
            <a:endParaRPr sz="352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Transformers</a:t>
            </a:r>
            <a:endParaRPr b="0" sz="3520">
              <a:solidFill>
                <a:schemeClr val="dk1"/>
              </a:solidFill>
            </a:endParaRPr>
          </a:p>
        </p:txBody>
      </p:sp>
      <p:sp>
        <p:nvSpPr>
          <p:cNvPr id="173" name="Google Shape;173;p38"/>
          <p:cNvSpPr txBox="1"/>
          <p:nvPr>
            <p:ph idx="1" type="subTitle"/>
          </p:nvPr>
        </p:nvSpPr>
        <p:spPr>
          <a:xfrm>
            <a:off x="313292" y="3527625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88888"/>
                </a:solidFill>
              </a:rPr>
              <a:t>Karthik S. Vedula</a:t>
            </a:r>
            <a:endParaRPr>
              <a:solidFill>
                <a:srgbClr val="88888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www.karthikvedula.com</a:t>
            </a:r>
            <a:r>
              <a:rPr lang="en">
                <a:solidFill>
                  <a:schemeClr val="accent1"/>
                </a:solidFill>
              </a:rPr>
              <a:t> 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4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Attention</a:t>
            </a:r>
            <a:endParaRPr/>
          </a:p>
        </p:txBody>
      </p:sp>
      <p:sp>
        <p:nvSpPr>
          <p:cNvPr id="315" name="Google Shape;315;p47"/>
          <p:cNvSpPr/>
          <p:nvPr/>
        </p:nvSpPr>
        <p:spPr>
          <a:xfrm>
            <a:off x="919550" y="2665950"/>
            <a:ext cx="498900" cy="1030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6" name="Google Shape;316;p47"/>
          <p:cNvSpPr/>
          <p:nvPr/>
        </p:nvSpPr>
        <p:spPr>
          <a:xfrm>
            <a:off x="1092189" y="3888644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7" name="Google Shape;317;p47"/>
          <p:cNvSpPr/>
          <p:nvPr/>
        </p:nvSpPr>
        <p:spPr>
          <a:xfrm>
            <a:off x="1092192" y="1981990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8" name="Google Shape;318;p47"/>
          <p:cNvSpPr/>
          <p:nvPr/>
        </p:nvSpPr>
        <p:spPr>
          <a:xfrm>
            <a:off x="1581675" y="273980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9" name="Google Shape;319;p47"/>
          <p:cNvSpPr/>
          <p:nvPr/>
        </p:nvSpPr>
        <p:spPr>
          <a:xfrm>
            <a:off x="1581675" y="350285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0" name="Google Shape;320;p47"/>
          <p:cNvSpPr/>
          <p:nvPr/>
        </p:nvSpPr>
        <p:spPr>
          <a:xfrm>
            <a:off x="2243800" y="2667500"/>
            <a:ext cx="498900" cy="1030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1" name="Google Shape;321;p47"/>
          <p:cNvSpPr/>
          <p:nvPr/>
        </p:nvSpPr>
        <p:spPr>
          <a:xfrm>
            <a:off x="2416439" y="3890194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2" name="Google Shape;322;p47"/>
          <p:cNvSpPr/>
          <p:nvPr/>
        </p:nvSpPr>
        <p:spPr>
          <a:xfrm>
            <a:off x="2416442" y="1983540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3" name="Google Shape;323;p47"/>
          <p:cNvSpPr/>
          <p:nvPr/>
        </p:nvSpPr>
        <p:spPr>
          <a:xfrm>
            <a:off x="2905925" y="274135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4" name="Google Shape;324;p47"/>
          <p:cNvSpPr/>
          <p:nvPr/>
        </p:nvSpPr>
        <p:spPr>
          <a:xfrm>
            <a:off x="2905925" y="350440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5" name="Google Shape;325;p47"/>
          <p:cNvSpPr/>
          <p:nvPr/>
        </p:nvSpPr>
        <p:spPr>
          <a:xfrm>
            <a:off x="3586550" y="2665950"/>
            <a:ext cx="498900" cy="1030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6" name="Google Shape;326;p47"/>
          <p:cNvSpPr/>
          <p:nvPr/>
        </p:nvSpPr>
        <p:spPr>
          <a:xfrm>
            <a:off x="3759189" y="3888644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7" name="Google Shape;327;p47"/>
          <p:cNvSpPr/>
          <p:nvPr/>
        </p:nvSpPr>
        <p:spPr>
          <a:xfrm>
            <a:off x="3759192" y="1981990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8" name="Google Shape;328;p47"/>
          <p:cNvSpPr/>
          <p:nvPr/>
        </p:nvSpPr>
        <p:spPr>
          <a:xfrm>
            <a:off x="4248675" y="273980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9" name="Google Shape;329;p47"/>
          <p:cNvSpPr/>
          <p:nvPr/>
        </p:nvSpPr>
        <p:spPr>
          <a:xfrm>
            <a:off x="4248675" y="350285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0" name="Google Shape;330;p47"/>
          <p:cNvSpPr txBox="1"/>
          <p:nvPr/>
        </p:nvSpPr>
        <p:spPr>
          <a:xfrm>
            <a:off x="6516928" y="2321596"/>
            <a:ext cx="844200" cy="3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</a:t>
            </a:r>
            <a:endParaRPr b="1" i="0" sz="26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1" name="Google Shape;331;p47"/>
          <p:cNvSpPr txBox="1"/>
          <p:nvPr/>
        </p:nvSpPr>
        <p:spPr>
          <a:xfrm>
            <a:off x="6516928" y="3201071"/>
            <a:ext cx="844200" cy="3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</a:t>
            </a:r>
            <a:endParaRPr b="1" i="0" sz="26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2" name="Google Shape;332;p47"/>
          <p:cNvSpPr/>
          <p:nvPr/>
        </p:nvSpPr>
        <p:spPr>
          <a:xfrm>
            <a:off x="5051738" y="2667500"/>
            <a:ext cx="498900" cy="1030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3" name="Google Shape;333;p47"/>
          <p:cNvSpPr/>
          <p:nvPr/>
        </p:nvSpPr>
        <p:spPr>
          <a:xfrm>
            <a:off x="5224376" y="3890194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4" name="Google Shape;334;p47"/>
          <p:cNvSpPr/>
          <p:nvPr/>
        </p:nvSpPr>
        <p:spPr>
          <a:xfrm>
            <a:off x="5224379" y="1983540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5" name="Google Shape;335;p47"/>
          <p:cNvSpPr/>
          <p:nvPr/>
        </p:nvSpPr>
        <p:spPr>
          <a:xfrm>
            <a:off x="5713863" y="274135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6" name="Google Shape;336;p47"/>
          <p:cNvSpPr/>
          <p:nvPr/>
        </p:nvSpPr>
        <p:spPr>
          <a:xfrm>
            <a:off x="5713863" y="350440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7" name="Google Shape;337;p47"/>
          <p:cNvSpPr/>
          <p:nvPr/>
        </p:nvSpPr>
        <p:spPr>
          <a:xfrm flipH="1">
            <a:off x="2345150" y="1491650"/>
            <a:ext cx="2706600" cy="626100"/>
          </a:xfrm>
          <a:prstGeom prst="uturnArrow">
            <a:avLst>
              <a:gd fmla="val 10525" name="adj1"/>
              <a:gd fmla="val 25000" name="adj2"/>
              <a:gd fmla="val 25000" name="adj3"/>
              <a:gd fmla="val 43750" name="adj4"/>
              <a:gd fmla="val 75000" name="adj5"/>
            </a:avLst>
          </a:prstGeom>
          <a:solidFill>
            <a:srgbClr val="FF99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8" name="Google Shape;338;p47"/>
          <p:cNvSpPr/>
          <p:nvPr/>
        </p:nvSpPr>
        <p:spPr>
          <a:xfrm flipH="1">
            <a:off x="1092200" y="1266850"/>
            <a:ext cx="4097100" cy="626100"/>
          </a:xfrm>
          <a:prstGeom prst="uturnArrow">
            <a:avLst>
              <a:gd fmla="val 10525" name="adj1"/>
              <a:gd fmla="val 25000" name="adj2"/>
              <a:gd fmla="val 25000" name="adj3"/>
              <a:gd fmla="val 43750" name="adj4"/>
              <a:gd fmla="val 75000" name="adj5"/>
            </a:avLst>
          </a:prstGeom>
          <a:solidFill>
            <a:srgbClr val="FF99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9" name="Google Shape;339;p47"/>
          <p:cNvSpPr txBox="1"/>
          <p:nvPr/>
        </p:nvSpPr>
        <p:spPr>
          <a:xfrm>
            <a:off x="5224375" y="807975"/>
            <a:ext cx="27591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Directly</a:t>
            </a: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accessing words as reference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8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b="1" lang="en">
                <a:latin typeface="Playfair Display"/>
                <a:ea typeface="Playfair Display"/>
                <a:cs typeface="Playfair Display"/>
                <a:sym typeface="Playfair Display"/>
              </a:rPr>
              <a:t>Attention is all you need!</a:t>
            </a:r>
            <a:endParaRPr b="1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9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The Transformer</a:t>
            </a:r>
            <a:endParaRPr/>
          </a:p>
        </p:txBody>
      </p:sp>
      <p:sp>
        <p:nvSpPr>
          <p:cNvPr id="350" name="Google Shape;350;p49"/>
          <p:cNvSpPr txBox="1"/>
          <p:nvPr>
            <p:ph idx="1" type="body"/>
          </p:nvPr>
        </p:nvSpPr>
        <p:spPr>
          <a:xfrm>
            <a:off x="311700" y="1152475"/>
            <a:ext cx="4221000" cy="8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 language model that </a:t>
            </a:r>
            <a:r>
              <a:rPr b="1" lang="en"/>
              <a:t>only</a:t>
            </a:r>
            <a:r>
              <a:rPr lang="en"/>
              <a:t> uses attention</a:t>
            </a:r>
            <a:endParaRPr/>
          </a:p>
        </p:txBody>
      </p:sp>
      <p:pic>
        <p:nvPicPr>
          <p:cNvPr id="351" name="Google Shape;351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3301" y="1017450"/>
            <a:ext cx="7489000" cy="372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Word Vectors and Positional Encoding</a:t>
            </a:r>
            <a:endParaRPr/>
          </a:p>
        </p:txBody>
      </p:sp>
      <p:sp>
        <p:nvSpPr>
          <p:cNvPr id="357" name="Google Shape;357;p50"/>
          <p:cNvSpPr/>
          <p:nvPr/>
        </p:nvSpPr>
        <p:spPr>
          <a:xfrm>
            <a:off x="167500" y="3399925"/>
            <a:ext cx="1852500" cy="658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Word to Vector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8" name="Google Shape;358;p50"/>
          <p:cNvSpPr txBox="1"/>
          <p:nvPr/>
        </p:nvSpPr>
        <p:spPr>
          <a:xfrm>
            <a:off x="330150" y="4110175"/>
            <a:ext cx="1251300" cy="3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“Car”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9" name="Google Shape;359;p50"/>
          <p:cNvSpPr/>
          <p:nvPr/>
        </p:nvSpPr>
        <p:spPr>
          <a:xfrm>
            <a:off x="822756" y="2855825"/>
            <a:ext cx="266100" cy="3843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0" name="Google Shape;360;p50"/>
          <p:cNvSpPr/>
          <p:nvPr/>
        </p:nvSpPr>
        <p:spPr>
          <a:xfrm>
            <a:off x="1280950" y="2157900"/>
            <a:ext cx="965700" cy="266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1" name="Google Shape;361;p50"/>
          <p:cNvSpPr/>
          <p:nvPr/>
        </p:nvSpPr>
        <p:spPr>
          <a:xfrm>
            <a:off x="2463350" y="1955850"/>
            <a:ext cx="1251300" cy="788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Positional Encoding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62" name="Google Shape;362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5100" y="1844288"/>
            <a:ext cx="724675" cy="10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5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38925" y="1084975"/>
            <a:ext cx="3340499" cy="2049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5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38925" y="2973300"/>
            <a:ext cx="3340499" cy="2049974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50"/>
          <p:cNvSpPr/>
          <p:nvPr/>
        </p:nvSpPr>
        <p:spPr>
          <a:xfrm>
            <a:off x="5774125" y="1844300"/>
            <a:ext cx="147900" cy="1479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6" name="Google Shape;366;p50"/>
          <p:cNvSpPr txBox="1"/>
          <p:nvPr/>
        </p:nvSpPr>
        <p:spPr>
          <a:xfrm>
            <a:off x="5619125" y="2069225"/>
            <a:ext cx="965700" cy="2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x1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7" name="Google Shape;367;p50"/>
          <p:cNvSpPr txBox="1"/>
          <p:nvPr/>
        </p:nvSpPr>
        <p:spPr>
          <a:xfrm>
            <a:off x="5847425" y="3399925"/>
            <a:ext cx="965700" cy="2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x2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8" name="Google Shape;368;p50"/>
          <p:cNvSpPr/>
          <p:nvPr/>
        </p:nvSpPr>
        <p:spPr>
          <a:xfrm>
            <a:off x="5733750" y="3655375"/>
            <a:ext cx="147900" cy="1479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69" name="Google Shape;369;p5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330050" y="3374355"/>
            <a:ext cx="1852500" cy="709933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50"/>
          <p:cNvSpPr/>
          <p:nvPr/>
        </p:nvSpPr>
        <p:spPr>
          <a:xfrm rot="10800000">
            <a:off x="2955956" y="2867150"/>
            <a:ext cx="266100" cy="3843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5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Self Attention</a:t>
            </a:r>
            <a:endParaRPr/>
          </a:p>
        </p:txBody>
      </p:sp>
      <p:sp>
        <p:nvSpPr>
          <p:cNvPr id="376" name="Google Shape;376;p5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Comparing words with other words in the sentence </a:t>
            </a:r>
            <a:endParaRPr/>
          </a:p>
        </p:txBody>
      </p:sp>
      <p:pic>
        <p:nvPicPr>
          <p:cNvPr id="377" name="Google Shape;377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45525" y="2405753"/>
            <a:ext cx="6266802" cy="1743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52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Self Attention cont.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  <p:sp>
        <p:nvSpPr>
          <p:cNvPr id="383" name="Google Shape;383;p52"/>
          <p:cNvSpPr/>
          <p:nvPr/>
        </p:nvSpPr>
        <p:spPr>
          <a:xfrm>
            <a:off x="2506325" y="2614447"/>
            <a:ext cx="936000" cy="926100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Word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4" name="Google Shape;384;p52"/>
          <p:cNvSpPr txBox="1"/>
          <p:nvPr/>
        </p:nvSpPr>
        <p:spPr>
          <a:xfrm rot="-1366691">
            <a:off x="3284834" y="1704510"/>
            <a:ext cx="1127427" cy="7752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x </a:t>
            </a: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</a:t>
            </a:r>
            <a:r>
              <a:rPr b="1" baseline="-2500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 </a:t>
            </a: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b</a:t>
            </a:r>
            <a:r>
              <a:rPr b="1" baseline="-2500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b="1" baseline="-2500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5" name="Google Shape;385;p52"/>
          <p:cNvSpPr/>
          <p:nvPr/>
        </p:nvSpPr>
        <p:spPr>
          <a:xfrm rot="-1515452">
            <a:off x="3345842" y="2248235"/>
            <a:ext cx="1005419" cy="187074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6" name="Google Shape;386;p52"/>
          <p:cNvSpPr/>
          <p:nvPr/>
        </p:nvSpPr>
        <p:spPr>
          <a:xfrm>
            <a:off x="4500625" y="1417922"/>
            <a:ext cx="936000" cy="9261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" sz="13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Query</a:t>
            </a:r>
            <a:endParaRPr b="1" i="0" sz="13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7" name="Google Shape;387;p52"/>
          <p:cNvSpPr txBox="1"/>
          <p:nvPr/>
        </p:nvSpPr>
        <p:spPr>
          <a:xfrm rot="77764">
            <a:off x="3624851" y="2507709"/>
            <a:ext cx="1127388" cy="77510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x </a:t>
            </a: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</a:t>
            </a:r>
            <a:r>
              <a:rPr b="1" baseline="-2500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 </a:t>
            </a: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b</a:t>
            </a:r>
            <a:r>
              <a:rPr b="1" baseline="-2500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endParaRPr b="1" baseline="-2500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8" name="Google Shape;388;p52"/>
          <p:cNvSpPr/>
          <p:nvPr/>
        </p:nvSpPr>
        <p:spPr>
          <a:xfrm rot="-69716">
            <a:off x="3547133" y="2944739"/>
            <a:ext cx="1168740" cy="187235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A64D7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9" name="Google Shape;389;p52"/>
          <p:cNvSpPr/>
          <p:nvPr/>
        </p:nvSpPr>
        <p:spPr>
          <a:xfrm>
            <a:off x="4885500" y="2495047"/>
            <a:ext cx="936000" cy="926100"/>
          </a:xfrm>
          <a:prstGeom prst="ellipse">
            <a:avLst/>
          </a:prstGeom>
          <a:solidFill>
            <a:srgbClr val="A64D7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" sz="13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Key</a:t>
            </a:r>
            <a:endParaRPr b="1" i="0" sz="13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0" name="Google Shape;390;p52"/>
          <p:cNvSpPr txBox="1"/>
          <p:nvPr/>
        </p:nvSpPr>
        <p:spPr>
          <a:xfrm rot="1122299">
            <a:off x="3448585" y="3327097"/>
            <a:ext cx="1127238" cy="77508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x </a:t>
            </a: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</a:t>
            </a:r>
            <a:r>
              <a:rPr b="1" baseline="-2500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 </a:t>
            </a: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b</a:t>
            </a:r>
            <a:r>
              <a:rPr b="1" baseline="-2500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endParaRPr b="1" baseline="-2500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1" name="Google Shape;391;p52"/>
          <p:cNvSpPr/>
          <p:nvPr/>
        </p:nvSpPr>
        <p:spPr>
          <a:xfrm rot="974887">
            <a:off x="3446161" y="3789994"/>
            <a:ext cx="967128" cy="187212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2" name="Google Shape;392;p52"/>
          <p:cNvSpPr/>
          <p:nvPr/>
        </p:nvSpPr>
        <p:spPr>
          <a:xfrm>
            <a:off x="4500625" y="3658447"/>
            <a:ext cx="936000" cy="926100"/>
          </a:xfrm>
          <a:prstGeom prst="ellipse">
            <a:avLst/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en" sz="13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Value</a:t>
            </a:r>
            <a:endParaRPr b="1" i="0" sz="13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53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Self Attention cont.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  <p:sp>
        <p:nvSpPr>
          <p:cNvPr id="398" name="Google Shape;398;p5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en"/>
              <a:t>How can we compare “it” with “pizza” and “oven”</a:t>
            </a:r>
            <a:endParaRPr/>
          </a:p>
        </p:txBody>
      </p:sp>
      <p:pic>
        <p:nvPicPr>
          <p:cNvPr id="399" name="Google Shape;399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2400" y="3394175"/>
            <a:ext cx="1962150" cy="800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00" name="Google Shape;400;p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9000" y="3394175"/>
            <a:ext cx="1962150" cy="800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01" name="Google Shape;401;p5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1700" y="1505700"/>
            <a:ext cx="4759223" cy="181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53"/>
          <p:cNvPicPr preferRelativeResize="0"/>
          <p:nvPr/>
        </p:nvPicPr>
        <p:blipFill rotWithShape="1">
          <a:blip r:embed="rId6">
            <a:alphaModFix/>
          </a:blip>
          <a:srcRect b="24997" l="0" r="14229" t="0"/>
          <a:stretch/>
        </p:blipFill>
        <p:spPr>
          <a:xfrm>
            <a:off x="5434825" y="3394175"/>
            <a:ext cx="1748325" cy="800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03" name="Google Shape;403;p5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335550" y="3233350"/>
            <a:ext cx="1601525" cy="960925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53"/>
          <p:cNvSpPr txBox="1"/>
          <p:nvPr/>
        </p:nvSpPr>
        <p:spPr>
          <a:xfrm>
            <a:off x="566550" y="4291500"/>
            <a:ext cx="80109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Final embedding of “it” is weighted sum of all word values, with the weights as similarity scores above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5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Multi-head Attention</a:t>
            </a:r>
            <a:endParaRPr/>
          </a:p>
        </p:txBody>
      </p:sp>
      <p:pic>
        <p:nvPicPr>
          <p:cNvPr id="410" name="Google Shape;410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36480" y="1202125"/>
            <a:ext cx="6071042" cy="341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The Encoder</a:t>
            </a:r>
            <a:endParaRPr/>
          </a:p>
        </p:txBody>
      </p:sp>
      <p:pic>
        <p:nvPicPr>
          <p:cNvPr id="416" name="Google Shape;416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6940" y="625700"/>
            <a:ext cx="2130125" cy="389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5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The Decoder</a:t>
            </a:r>
            <a:endParaRPr/>
          </a:p>
        </p:txBody>
      </p:sp>
      <p:pic>
        <p:nvPicPr>
          <p:cNvPr id="422" name="Google Shape;422;p56"/>
          <p:cNvPicPr preferRelativeResize="0"/>
          <p:nvPr/>
        </p:nvPicPr>
        <p:blipFill rotWithShape="1">
          <a:blip r:embed="rId3">
            <a:alphaModFix/>
          </a:blip>
          <a:srcRect b="0" l="0" r="0" t="4406"/>
          <a:stretch/>
        </p:blipFill>
        <p:spPr>
          <a:xfrm>
            <a:off x="3184100" y="108400"/>
            <a:ext cx="5648201" cy="4916851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56"/>
          <p:cNvSpPr txBox="1"/>
          <p:nvPr/>
        </p:nvSpPr>
        <p:spPr>
          <a:xfrm>
            <a:off x="311700" y="1369625"/>
            <a:ext cx="3764100" cy="5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Two attention layers: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●"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Attention values in relation to what the decoder wrote so far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●"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Attention values in relation to the encoder outputs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4" name="Google Shape;424;p56"/>
          <p:cNvSpPr/>
          <p:nvPr/>
        </p:nvSpPr>
        <p:spPr>
          <a:xfrm>
            <a:off x="6111875" y="2716900"/>
            <a:ext cx="867000" cy="825000"/>
          </a:xfrm>
          <a:prstGeom prst="ellipse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5" name="Google Shape;425;p56"/>
          <p:cNvSpPr/>
          <p:nvPr/>
        </p:nvSpPr>
        <p:spPr>
          <a:xfrm>
            <a:off x="6116375" y="1670475"/>
            <a:ext cx="867000" cy="825000"/>
          </a:xfrm>
          <a:prstGeom prst="ellipse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9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b="1" lang="en">
                <a:latin typeface="Playfair Display"/>
                <a:ea typeface="Playfair Display"/>
                <a:cs typeface="Playfair Display"/>
                <a:sym typeface="Playfair Display"/>
              </a:rPr>
              <a:t>Background</a:t>
            </a:r>
            <a:endParaRPr b="1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5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Training the Model / Hardware</a:t>
            </a:r>
            <a:endParaRPr/>
          </a:p>
        </p:txBody>
      </p:sp>
      <p:sp>
        <p:nvSpPr>
          <p:cNvPr id="431" name="Google Shape;431;p57"/>
          <p:cNvSpPr txBox="1"/>
          <p:nvPr>
            <p:ph idx="1" type="body"/>
          </p:nvPr>
        </p:nvSpPr>
        <p:spPr>
          <a:xfrm>
            <a:off x="311700" y="1152475"/>
            <a:ext cx="49002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 the earlier examples we used language translation</a:t>
            </a:r>
            <a:br>
              <a:rPr lang="en"/>
            </a:b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Dataset</a:t>
            </a:r>
            <a:endParaRPr b="1"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WMT 2014 English-German  (4.5M sentences)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WMT 2014 English-French (36M sentences)</a:t>
            </a:r>
            <a:br>
              <a:rPr lang="en"/>
            </a:b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Copious amounts of data needed to generate the attentive aspect of the model</a:t>
            </a:r>
            <a:endParaRPr/>
          </a:p>
        </p:txBody>
      </p:sp>
      <p:sp>
        <p:nvSpPr>
          <p:cNvPr id="432" name="Google Shape;432;p57"/>
          <p:cNvSpPr txBox="1"/>
          <p:nvPr/>
        </p:nvSpPr>
        <p:spPr>
          <a:xfrm>
            <a:off x="5612875" y="1173425"/>
            <a:ext cx="3219300" cy="3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●"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NVIDIA P100 GPUs</a:t>
            </a:r>
            <a:b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</a:b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●"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Took 12 hrs to train with over 300,000 steps needed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8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BLEU (BiLingual Evaluation Understudy) Metric </a:t>
            </a:r>
            <a:endParaRPr/>
          </a:p>
        </p:txBody>
      </p:sp>
      <p:pic>
        <p:nvPicPr>
          <p:cNvPr id="438" name="Google Shape;438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700" y="1142700"/>
            <a:ext cx="5592698" cy="2993626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p58"/>
          <p:cNvSpPr txBox="1"/>
          <p:nvPr/>
        </p:nvSpPr>
        <p:spPr>
          <a:xfrm>
            <a:off x="6121350" y="1114750"/>
            <a:ext cx="2806500" cy="370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●"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Metric for automatically evaluating machine-translated text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●"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BLEU scores correlate well with human judgment of translation quality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59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Results Analysis</a:t>
            </a:r>
            <a:endParaRPr/>
          </a:p>
        </p:txBody>
      </p:sp>
      <p:pic>
        <p:nvPicPr>
          <p:cNvPr id="445" name="Google Shape;445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4400" y="1233275"/>
            <a:ext cx="4859500" cy="209142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46" name="Google Shape;446;p59"/>
          <p:cNvSpPr txBox="1"/>
          <p:nvPr/>
        </p:nvSpPr>
        <p:spPr>
          <a:xfrm>
            <a:off x="5466200" y="1232100"/>
            <a:ext cx="3315000" cy="35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●"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The Transformer achieves </a:t>
            </a: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better BLEU scores</a:t>
            </a: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than previous state-of-the-art models on the English-to-German and English-to-French tests at a f</a:t>
            </a: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raction of the training cost</a:t>
            </a: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7" name="Google Shape;447;p59"/>
          <p:cNvSpPr/>
          <p:nvPr/>
        </p:nvSpPr>
        <p:spPr>
          <a:xfrm>
            <a:off x="488925" y="3060675"/>
            <a:ext cx="4703400" cy="176100"/>
          </a:xfrm>
          <a:prstGeom prst="rect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8" name="Google Shape;448;p59"/>
          <p:cNvSpPr/>
          <p:nvPr/>
        </p:nvSpPr>
        <p:spPr>
          <a:xfrm>
            <a:off x="488925" y="2704575"/>
            <a:ext cx="4703400" cy="1761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6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Individual Model Analysis</a:t>
            </a:r>
            <a:endParaRPr/>
          </a:p>
        </p:txBody>
      </p:sp>
      <p:sp>
        <p:nvSpPr>
          <p:cNvPr id="454" name="Google Shape;454;p60"/>
          <p:cNvSpPr txBox="1"/>
          <p:nvPr/>
        </p:nvSpPr>
        <p:spPr>
          <a:xfrm>
            <a:off x="5466200" y="1232100"/>
            <a:ext cx="3315000" cy="35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●"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Different columns represent different hyperparameter configurations</a:t>
            </a:r>
            <a:b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</a:b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●"/>
            </a:pP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Row (A)</a:t>
            </a:r>
            <a:endParaRPr b="1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Vary the number of attention heads and the attention key and value dimensions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○"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Too many heads drops the BLEU score (quality) by 0.4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55" name="Google Shape;455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9975" y="1169850"/>
            <a:ext cx="5161399" cy="331608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The NLP Problem</a:t>
            </a:r>
            <a:endParaRPr/>
          </a:p>
        </p:txBody>
      </p:sp>
      <p:sp>
        <p:nvSpPr>
          <p:cNvPr id="184" name="Google Shape;184;p40"/>
          <p:cNvSpPr txBox="1"/>
          <p:nvPr/>
        </p:nvSpPr>
        <p:spPr>
          <a:xfrm>
            <a:off x="695200" y="1908625"/>
            <a:ext cx="7551000" cy="119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Query</a:t>
            </a: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: "What is the capital of France?"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Response</a:t>
            </a:r>
            <a:r>
              <a:rPr b="0" i="0" lang="en" sz="1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"The capital of France is Paris."</a:t>
            </a:r>
            <a:endParaRPr b="0" i="0" sz="18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Query</a:t>
            </a: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: "Create a short story about a time-traveling detective."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Response</a:t>
            </a:r>
            <a:r>
              <a:rPr b="0" i="0" lang="en" sz="1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“The detective, equipped with a mysterious time-traveling device, found…”</a:t>
            </a:r>
            <a:endParaRPr b="0" i="0" sz="18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Query</a:t>
            </a: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: "Translate 'Hello' into Spanish."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Response</a:t>
            </a:r>
            <a:r>
              <a:rPr b="0" i="0" lang="en" sz="1800" u="none" cap="none" strike="noStrike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: "The translation of 'Hello' into Spanish is 'Hola.'"</a:t>
            </a:r>
            <a:endParaRPr b="0" i="0" sz="18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5" name="Google Shape;185;p40"/>
          <p:cNvSpPr/>
          <p:nvPr/>
        </p:nvSpPr>
        <p:spPr>
          <a:xfrm>
            <a:off x="507300" y="2059775"/>
            <a:ext cx="27600" cy="2348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6" name="Google Shape;186;p4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ctr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en"/>
              <a:t>We want to build a model which can generate sentences, given a query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Neural Networks</a:t>
            </a:r>
            <a:endParaRPr/>
          </a:p>
        </p:txBody>
      </p:sp>
      <p:pic>
        <p:nvPicPr>
          <p:cNvPr id="192" name="Google Shape;192;p41"/>
          <p:cNvPicPr preferRelativeResize="0"/>
          <p:nvPr/>
        </p:nvPicPr>
        <p:blipFill rotWithShape="1">
          <a:blip r:embed="rId3">
            <a:alphaModFix/>
          </a:blip>
          <a:srcRect b="16782" l="57594" r="3311" t="18991"/>
          <a:stretch/>
        </p:blipFill>
        <p:spPr>
          <a:xfrm>
            <a:off x="2070713" y="1017450"/>
            <a:ext cx="5002576" cy="38581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1"/>
          <p:cNvSpPr txBox="1"/>
          <p:nvPr/>
        </p:nvSpPr>
        <p:spPr>
          <a:xfrm rot="-871903">
            <a:off x="2820586" y="1548871"/>
            <a:ext cx="1127469" cy="775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x </a:t>
            </a: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</a:t>
            </a:r>
            <a:r>
              <a:rPr b="1" baseline="-2500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+ </a:t>
            </a: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b</a:t>
            </a:r>
            <a:r>
              <a:rPr b="1" baseline="-2500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b="1" baseline="-2500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2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Converting Words into Vectors using NNs</a:t>
            </a:r>
            <a:endParaRPr/>
          </a:p>
        </p:txBody>
      </p:sp>
      <p:pic>
        <p:nvPicPr>
          <p:cNvPr id="199" name="Google Shape;199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65600" y="1087650"/>
            <a:ext cx="6612795" cy="382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43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Converting Words into Vectors</a:t>
            </a:r>
            <a:endParaRPr/>
          </a:p>
        </p:txBody>
      </p:sp>
      <p:pic>
        <p:nvPicPr>
          <p:cNvPr id="205" name="Google Shape;205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95250" y="1017450"/>
            <a:ext cx="3937045" cy="3821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43"/>
          <p:cNvPicPr preferRelativeResize="0"/>
          <p:nvPr/>
        </p:nvPicPr>
        <p:blipFill rotWithShape="1">
          <a:blip r:embed="rId4">
            <a:alphaModFix/>
          </a:blip>
          <a:srcRect b="0" l="18742" r="52475" t="0"/>
          <a:stretch/>
        </p:blipFill>
        <p:spPr>
          <a:xfrm>
            <a:off x="1493725" y="1146375"/>
            <a:ext cx="1726249" cy="34657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7" name="Google Shape;207;p43"/>
          <p:cNvCxnSpPr/>
          <p:nvPr/>
        </p:nvCxnSpPr>
        <p:spPr>
          <a:xfrm flipH="1" rot="10800000">
            <a:off x="2421425" y="2318225"/>
            <a:ext cx="622500" cy="2910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8" name="Google Shape;208;p43"/>
          <p:cNvCxnSpPr/>
          <p:nvPr/>
        </p:nvCxnSpPr>
        <p:spPr>
          <a:xfrm>
            <a:off x="2433074" y="2353338"/>
            <a:ext cx="505200" cy="42270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9" name="Google Shape;209;p43"/>
          <p:cNvCxnSpPr/>
          <p:nvPr/>
        </p:nvCxnSpPr>
        <p:spPr>
          <a:xfrm>
            <a:off x="2433074" y="2353338"/>
            <a:ext cx="575400" cy="118590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10" name="Google Shape;210;p43"/>
          <p:cNvSpPr txBox="1"/>
          <p:nvPr/>
        </p:nvSpPr>
        <p:spPr>
          <a:xfrm>
            <a:off x="237225" y="2415388"/>
            <a:ext cx="1326900" cy="18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The vector associated with “first”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Recurrent Neural Networks</a:t>
            </a:r>
            <a:endParaRPr/>
          </a:p>
        </p:txBody>
      </p:sp>
      <p:sp>
        <p:nvSpPr>
          <p:cNvPr id="216" name="Google Shape;216;p44"/>
          <p:cNvSpPr/>
          <p:nvPr/>
        </p:nvSpPr>
        <p:spPr>
          <a:xfrm>
            <a:off x="339837" y="2491319"/>
            <a:ext cx="498900" cy="345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7" name="Google Shape;217;p44"/>
          <p:cNvSpPr txBox="1"/>
          <p:nvPr/>
        </p:nvSpPr>
        <p:spPr>
          <a:xfrm>
            <a:off x="114551" y="3475837"/>
            <a:ext cx="949500" cy="48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“What”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8" name="Google Shape;218;p44"/>
          <p:cNvSpPr/>
          <p:nvPr/>
        </p:nvSpPr>
        <p:spPr>
          <a:xfrm>
            <a:off x="512569" y="2891519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9" name="Google Shape;219;p44"/>
          <p:cNvSpPr/>
          <p:nvPr/>
        </p:nvSpPr>
        <p:spPr>
          <a:xfrm rot="5400000">
            <a:off x="1044475" y="2453380"/>
            <a:ext cx="144300" cy="4221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0" name="Google Shape;220;p44"/>
          <p:cNvSpPr/>
          <p:nvPr/>
        </p:nvSpPr>
        <p:spPr>
          <a:xfrm>
            <a:off x="1397789" y="2491319"/>
            <a:ext cx="498900" cy="345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1" name="Google Shape;221;p44"/>
          <p:cNvSpPr/>
          <p:nvPr/>
        </p:nvSpPr>
        <p:spPr>
          <a:xfrm rot="5400000">
            <a:off x="2102426" y="2453380"/>
            <a:ext cx="144300" cy="4221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2" name="Google Shape;222;p44"/>
          <p:cNvSpPr/>
          <p:nvPr/>
        </p:nvSpPr>
        <p:spPr>
          <a:xfrm>
            <a:off x="3015832" y="2491319"/>
            <a:ext cx="498900" cy="345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3" name="Google Shape;223;p44"/>
          <p:cNvSpPr/>
          <p:nvPr/>
        </p:nvSpPr>
        <p:spPr>
          <a:xfrm rot="5400000">
            <a:off x="3720470" y="2453380"/>
            <a:ext cx="144300" cy="4221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4" name="Google Shape;224;p44"/>
          <p:cNvSpPr txBox="1"/>
          <p:nvPr/>
        </p:nvSpPr>
        <p:spPr>
          <a:xfrm>
            <a:off x="1172502" y="3475837"/>
            <a:ext cx="949500" cy="48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“is”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5" name="Google Shape;225;p44"/>
          <p:cNvSpPr txBox="1"/>
          <p:nvPr/>
        </p:nvSpPr>
        <p:spPr>
          <a:xfrm>
            <a:off x="2790546" y="3475837"/>
            <a:ext cx="949500" cy="48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“France?”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6" name="Google Shape;226;p44"/>
          <p:cNvSpPr/>
          <p:nvPr/>
        </p:nvSpPr>
        <p:spPr>
          <a:xfrm>
            <a:off x="1570520" y="2891519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7" name="Google Shape;227;p44"/>
          <p:cNvSpPr/>
          <p:nvPr/>
        </p:nvSpPr>
        <p:spPr>
          <a:xfrm>
            <a:off x="3188564" y="2891519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8" name="Google Shape;228;p44"/>
          <p:cNvSpPr txBox="1"/>
          <p:nvPr/>
        </p:nvSpPr>
        <p:spPr>
          <a:xfrm>
            <a:off x="2267328" y="2337421"/>
            <a:ext cx="844200" cy="3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</a:t>
            </a:r>
            <a:endParaRPr b="1" i="0" sz="26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9" name="Google Shape;229;p44"/>
          <p:cNvSpPr txBox="1"/>
          <p:nvPr/>
        </p:nvSpPr>
        <p:spPr>
          <a:xfrm>
            <a:off x="1956165" y="3331609"/>
            <a:ext cx="844200" cy="3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</a:t>
            </a:r>
            <a:endParaRPr b="1" i="0" sz="26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0" name="Google Shape;230;p44"/>
          <p:cNvSpPr/>
          <p:nvPr/>
        </p:nvSpPr>
        <p:spPr>
          <a:xfrm>
            <a:off x="4070762" y="2491319"/>
            <a:ext cx="498900" cy="345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1" name="Google Shape;231;p44"/>
          <p:cNvSpPr/>
          <p:nvPr/>
        </p:nvSpPr>
        <p:spPr>
          <a:xfrm>
            <a:off x="3185542" y="1837890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2" name="Google Shape;232;p44"/>
          <p:cNvSpPr txBox="1"/>
          <p:nvPr/>
        </p:nvSpPr>
        <p:spPr>
          <a:xfrm>
            <a:off x="2787524" y="1443101"/>
            <a:ext cx="949500" cy="48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“Paris”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3" name="Google Shape;233;p44"/>
          <p:cNvSpPr/>
          <p:nvPr/>
        </p:nvSpPr>
        <p:spPr>
          <a:xfrm>
            <a:off x="4243493" y="2891519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4" name="Google Shape;234;p44"/>
          <p:cNvSpPr txBox="1"/>
          <p:nvPr/>
        </p:nvSpPr>
        <p:spPr>
          <a:xfrm>
            <a:off x="3847211" y="3475837"/>
            <a:ext cx="949500" cy="2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“Paris”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5" name="Google Shape;235;p44"/>
          <p:cNvSpPr/>
          <p:nvPr/>
        </p:nvSpPr>
        <p:spPr>
          <a:xfrm>
            <a:off x="4245229" y="1842226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6" name="Google Shape;236;p44"/>
          <p:cNvSpPr txBox="1"/>
          <p:nvPr/>
        </p:nvSpPr>
        <p:spPr>
          <a:xfrm>
            <a:off x="4010244" y="1443101"/>
            <a:ext cx="619500" cy="2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“is”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7" name="Google Shape;237;p44"/>
          <p:cNvSpPr txBox="1"/>
          <p:nvPr/>
        </p:nvSpPr>
        <p:spPr>
          <a:xfrm>
            <a:off x="4449996" y="2315874"/>
            <a:ext cx="844200" cy="3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</a:t>
            </a:r>
            <a:endParaRPr b="1" i="0" sz="26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238" name="Google Shape;238;p44"/>
          <p:cNvCxnSpPr/>
          <p:nvPr/>
        </p:nvCxnSpPr>
        <p:spPr>
          <a:xfrm>
            <a:off x="5265375" y="1044350"/>
            <a:ext cx="0" cy="2994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9" name="Google Shape;239;p44"/>
          <p:cNvSpPr/>
          <p:nvPr/>
        </p:nvSpPr>
        <p:spPr>
          <a:xfrm>
            <a:off x="7093117" y="2342698"/>
            <a:ext cx="550800" cy="383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0" name="Google Shape;240;p44"/>
          <p:cNvSpPr/>
          <p:nvPr/>
        </p:nvSpPr>
        <p:spPr>
          <a:xfrm>
            <a:off x="7283800" y="2862698"/>
            <a:ext cx="169500" cy="4647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1" name="Google Shape;241;p44"/>
          <p:cNvSpPr txBox="1"/>
          <p:nvPr/>
        </p:nvSpPr>
        <p:spPr>
          <a:xfrm>
            <a:off x="6781450" y="3277700"/>
            <a:ext cx="11742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Current word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2" name="Google Shape;242;p44"/>
          <p:cNvSpPr/>
          <p:nvPr/>
        </p:nvSpPr>
        <p:spPr>
          <a:xfrm rot="5400000">
            <a:off x="6643657" y="2301607"/>
            <a:ext cx="159900" cy="465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3" name="Google Shape;243;p44"/>
          <p:cNvSpPr txBox="1"/>
          <p:nvPr/>
        </p:nvSpPr>
        <p:spPr>
          <a:xfrm>
            <a:off x="5321900" y="2227200"/>
            <a:ext cx="11742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Sum of words so far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4" name="Google Shape;244;p44"/>
          <p:cNvSpPr txBox="1"/>
          <p:nvPr/>
        </p:nvSpPr>
        <p:spPr>
          <a:xfrm>
            <a:off x="6798675" y="1169850"/>
            <a:ext cx="11742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Predicted Next Word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5" name="Google Shape;245;p44"/>
          <p:cNvSpPr/>
          <p:nvPr/>
        </p:nvSpPr>
        <p:spPr>
          <a:xfrm>
            <a:off x="7283800" y="1795898"/>
            <a:ext cx="169500" cy="4647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6" name="Google Shape;246;p44"/>
          <p:cNvSpPr/>
          <p:nvPr/>
        </p:nvSpPr>
        <p:spPr>
          <a:xfrm rot="5400000">
            <a:off x="8015257" y="2301607"/>
            <a:ext cx="159900" cy="465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7" name="Google Shape;247;p44"/>
          <p:cNvSpPr txBox="1"/>
          <p:nvPr/>
        </p:nvSpPr>
        <p:spPr>
          <a:xfrm>
            <a:off x="8065100" y="2227200"/>
            <a:ext cx="11742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New 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Sum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The Problem With Recurrent Neural Networks</a:t>
            </a:r>
            <a:endParaRPr/>
          </a:p>
        </p:txBody>
      </p:sp>
      <p:sp>
        <p:nvSpPr>
          <p:cNvPr id="253" name="Google Shape;253;p45"/>
          <p:cNvSpPr/>
          <p:nvPr/>
        </p:nvSpPr>
        <p:spPr>
          <a:xfrm>
            <a:off x="339837" y="2491319"/>
            <a:ext cx="498900" cy="345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4" name="Google Shape;254;p45"/>
          <p:cNvSpPr txBox="1"/>
          <p:nvPr/>
        </p:nvSpPr>
        <p:spPr>
          <a:xfrm>
            <a:off x="114551" y="3475837"/>
            <a:ext cx="949500" cy="48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“What”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5" name="Google Shape;255;p45"/>
          <p:cNvSpPr/>
          <p:nvPr/>
        </p:nvSpPr>
        <p:spPr>
          <a:xfrm>
            <a:off x="512569" y="2891519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6" name="Google Shape;256;p45"/>
          <p:cNvSpPr/>
          <p:nvPr/>
        </p:nvSpPr>
        <p:spPr>
          <a:xfrm rot="5400000">
            <a:off x="1044475" y="2453380"/>
            <a:ext cx="144300" cy="4221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7" name="Google Shape;257;p45"/>
          <p:cNvSpPr/>
          <p:nvPr/>
        </p:nvSpPr>
        <p:spPr>
          <a:xfrm>
            <a:off x="1397789" y="2491319"/>
            <a:ext cx="498900" cy="345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8" name="Google Shape;258;p45"/>
          <p:cNvSpPr/>
          <p:nvPr/>
        </p:nvSpPr>
        <p:spPr>
          <a:xfrm rot="5400000">
            <a:off x="2102426" y="2453380"/>
            <a:ext cx="144300" cy="4221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9" name="Google Shape;259;p45"/>
          <p:cNvSpPr/>
          <p:nvPr/>
        </p:nvSpPr>
        <p:spPr>
          <a:xfrm>
            <a:off x="3015832" y="2491319"/>
            <a:ext cx="498900" cy="345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0" name="Google Shape;260;p45"/>
          <p:cNvSpPr/>
          <p:nvPr/>
        </p:nvSpPr>
        <p:spPr>
          <a:xfrm rot="5400000">
            <a:off x="3720470" y="2453380"/>
            <a:ext cx="144300" cy="4221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1" name="Google Shape;261;p45"/>
          <p:cNvSpPr txBox="1"/>
          <p:nvPr/>
        </p:nvSpPr>
        <p:spPr>
          <a:xfrm>
            <a:off x="1172502" y="3475837"/>
            <a:ext cx="949500" cy="48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“is”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2" name="Google Shape;262;p45"/>
          <p:cNvSpPr txBox="1"/>
          <p:nvPr/>
        </p:nvSpPr>
        <p:spPr>
          <a:xfrm>
            <a:off x="2790546" y="3475837"/>
            <a:ext cx="949500" cy="48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“France?”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3" name="Google Shape;263;p45"/>
          <p:cNvSpPr/>
          <p:nvPr/>
        </p:nvSpPr>
        <p:spPr>
          <a:xfrm>
            <a:off x="1570520" y="2891519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4" name="Google Shape;264;p45"/>
          <p:cNvSpPr/>
          <p:nvPr/>
        </p:nvSpPr>
        <p:spPr>
          <a:xfrm>
            <a:off x="3188564" y="2891519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5" name="Google Shape;265;p45"/>
          <p:cNvSpPr txBox="1"/>
          <p:nvPr/>
        </p:nvSpPr>
        <p:spPr>
          <a:xfrm>
            <a:off x="2267328" y="2337421"/>
            <a:ext cx="844200" cy="3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</a:t>
            </a:r>
            <a:endParaRPr b="1" i="0" sz="26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6" name="Google Shape;266;p45"/>
          <p:cNvSpPr txBox="1"/>
          <p:nvPr/>
        </p:nvSpPr>
        <p:spPr>
          <a:xfrm>
            <a:off x="1956165" y="3331609"/>
            <a:ext cx="844200" cy="3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</a:t>
            </a:r>
            <a:endParaRPr b="1" i="0" sz="26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7" name="Google Shape;267;p45"/>
          <p:cNvSpPr/>
          <p:nvPr/>
        </p:nvSpPr>
        <p:spPr>
          <a:xfrm>
            <a:off x="4070762" y="2491319"/>
            <a:ext cx="498900" cy="345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8" name="Google Shape;268;p45"/>
          <p:cNvSpPr/>
          <p:nvPr/>
        </p:nvSpPr>
        <p:spPr>
          <a:xfrm>
            <a:off x="3185542" y="1837890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9" name="Google Shape;269;p45"/>
          <p:cNvSpPr txBox="1"/>
          <p:nvPr/>
        </p:nvSpPr>
        <p:spPr>
          <a:xfrm>
            <a:off x="2787524" y="1443101"/>
            <a:ext cx="949500" cy="48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“Paris”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0" name="Google Shape;270;p45"/>
          <p:cNvSpPr/>
          <p:nvPr/>
        </p:nvSpPr>
        <p:spPr>
          <a:xfrm>
            <a:off x="4243493" y="2891519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1" name="Google Shape;271;p45"/>
          <p:cNvSpPr txBox="1"/>
          <p:nvPr/>
        </p:nvSpPr>
        <p:spPr>
          <a:xfrm>
            <a:off x="3847211" y="3475837"/>
            <a:ext cx="949500" cy="2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“Paris”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2" name="Google Shape;272;p45"/>
          <p:cNvSpPr/>
          <p:nvPr/>
        </p:nvSpPr>
        <p:spPr>
          <a:xfrm>
            <a:off x="4245229" y="1842226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3" name="Google Shape;273;p45"/>
          <p:cNvSpPr txBox="1"/>
          <p:nvPr/>
        </p:nvSpPr>
        <p:spPr>
          <a:xfrm>
            <a:off x="4010244" y="1443101"/>
            <a:ext cx="619500" cy="27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“is”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4" name="Google Shape;274;p45"/>
          <p:cNvSpPr txBox="1"/>
          <p:nvPr/>
        </p:nvSpPr>
        <p:spPr>
          <a:xfrm>
            <a:off x="4449996" y="2315874"/>
            <a:ext cx="844200" cy="3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</a:t>
            </a:r>
            <a:endParaRPr b="1" i="0" sz="26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275" name="Google Shape;275;p45"/>
          <p:cNvCxnSpPr/>
          <p:nvPr/>
        </p:nvCxnSpPr>
        <p:spPr>
          <a:xfrm>
            <a:off x="5265375" y="1044350"/>
            <a:ext cx="0" cy="2994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6" name="Google Shape;276;p45"/>
          <p:cNvSpPr/>
          <p:nvPr/>
        </p:nvSpPr>
        <p:spPr>
          <a:xfrm>
            <a:off x="7093117" y="2342698"/>
            <a:ext cx="550800" cy="383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7" name="Google Shape;277;p45"/>
          <p:cNvSpPr/>
          <p:nvPr/>
        </p:nvSpPr>
        <p:spPr>
          <a:xfrm>
            <a:off x="7283800" y="2862698"/>
            <a:ext cx="169500" cy="4647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8" name="Google Shape;278;p45"/>
          <p:cNvSpPr txBox="1"/>
          <p:nvPr/>
        </p:nvSpPr>
        <p:spPr>
          <a:xfrm>
            <a:off x="6781450" y="3277700"/>
            <a:ext cx="11742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Current word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9" name="Google Shape;279;p45"/>
          <p:cNvSpPr/>
          <p:nvPr/>
        </p:nvSpPr>
        <p:spPr>
          <a:xfrm rot="5400000">
            <a:off x="6643657" y="2301607"/>
            <a:ext cx="159900" cy="465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0" name="Google Shape;280;p45"/>
          <p:cNvSpPr txBox="1"/>
          <p:nvPr/>
        </p:nvSpPr>
        <p:spPr>
          <a:xfrm>
            <a:off x="5321900" y="2227200"/>
            <a:ext cx="11742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Sum of words so far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1" name="Google Shape;281;p45"/>
          <p:cNvSpPr txBox="1"/>
          <p:nvPr/>
        </p:nvSpPr>
        <p:spPr>
          <a:xfrm>
            <a:off x="6798675" y="1169850"/>
            <a:ext cx="11742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Predicted Next Word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2" name="Google Shape;282;p45"/>
          <p:cNvSpPr/>
          <p:nvPr/>
        </p:nvSpPr>
        <p:spPr>
          <a:xfrm>
            <a:off x="7283800" y="1795898"/>
            <a:ext cx="169500" cy="4647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3" name="Google Shape;283;p45"/>
          <p:cNvSpPr/>
          <p:nvPr/>
        </p:nvSpPr>
        <p:spPr>
          <a:xfrm rot="5400000">
            <a:off x="8015257" y="2301607"/>
            <a:ext cx="159900" cy="465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4" name="Google Shape;284;p45"/>
          <p:cNvSpPr txBox="1"/>
          <p:nvPr/>
        </p:nvSpPr>
        <p:spPr>
          <a:xfrm>
            <a:off x="8065100" y="2227200"/>
            <a:ext cx="1174200" cy="3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New 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Sum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5" name="Google Shape;285;p45"/>
          <p:cNvSpPr/>
          <p:nvPr/>
        </p:nvSpPr>
        <p:spPr>
          <a:xfrm>
            <a:off x="5229525" y="1831950"/>
            <a:ext cx="1394400" cy="14796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6" name="Google Shape;286;p45"/>
          <p:cNvSpPr txBox="1"/>
          <p:nvPr/>
        </p:nvSpPr>
        <p:spPr>
          <a:xfrm>
            <a:off x="967375" y="4243975"/>
            <a:ext cx="7052700" cy="5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It is difficult to represent an entire paragraph as one number!</a:t>
            </a:r>
            <a:endParaRPr b="1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Long-Term Memory</a:t>
            </a:r>
            <a:endParaRPr/>
          </a:p>
        </p:txBody>
      </p:sp>
      <p:sp>
        <p:nvSpPr>
          <p:cNvPr id="292" name="Google Shape;292;p46"/>
          <p:cNvSpPr/>
          <p:nvPr/>
        </p:nvSpPr>
        <p:spPr>
          <a:xfrm>
            <a:off x="919550" y="2361150"/>
            <a:ext cx="498900" cy="1030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3" name="Google Shape;293;p46"/>
          <p:cNvSpPr/>
          <p:nvPr/>
        </p:nvSpPr>
        <p:spPr>
          <a:xfrm>
            <a:off x="1092189" y="3583844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4" name="Google Shape;294;p46"/>
          <p:cNvSpPr/>
          <p:nvPr/>
        </p:nvSpPr>
        <p:spPr>
          <a:xfrm>
            <a:off x="1092192" y="1677190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5" name="Google Shape;295;p46"/>
          <p:cNvSpPr/>
          <p:nvPr/>
        </p:nvSpPr>
        <p:spPr>
          <a:xfrm>
            <a:off x="1581675" y="243500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6" name="Google Shape;296;p46"/>
          <p:cNvSpPr/>
          <p:nvPr/>
        </p:nvSpPr>
        <p:spPr>
          <a:xfrm>
            <a:off x="1581675" y="319805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7" name="Google Shape;297;p46"/>
          <p:cNvSpPr/>
          <p:nvPr/>
        </p:nvSpPr>
        <p:spPr>
          <a:xfrm>
            <a:off x="2243800" y="2362700"/>
            <a:ext cx="498900" cy="1030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8" name="Google Shape;298;p46"/>
          <p:cNvSpPr/>
          <p:nvPr/>
        </p:nvSpPr>
        <p:spPr>
          <a:xfrm>
            <a:off x="2416439" y="3585394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9" name="Google Shape;299;p46"/>
          <p:cNvSpPr/>
          <p:nvPr/>
        </p:nvSpPr>
        <p:spPr>
          <a:xfrm>
            <a:off x="2416442" y="1678740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0" name="Google Shape;300;p46"/>
          <p:cNvSpPr/>
          <p:nvPr/>
        </p:nvSpPr>
        <p:spPr>
          <a:xfrm>
            <a:off x="2905925" y="243655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1" name="Google Shape;301;p46"/>
          <p:cNvSpPr/>
          <p:nvPr/>
        </p:nvSpPr>
        <p:spPr>
          <a:xfrm>
            <a:off x="2905925" y="319960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2" name="Google Shape;302;p46"/>
          <p:cNvSpPr/>
          <p:nvPr/>
        </p:nvSpPr>
        <p:spPr>
          <a:xfrm>
            <a:off x="3586550" y="2361150"/>
            <a:ext cx="498900" cy="1030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3" name="Google Shape;303;p46"/>
          <p:cNvSpPr/>
          <p:nvPr/>
        </p:nvSpPr>
        <p:spPr>
          <a:xfrm>
            <a:off x="3759189" y="3583844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4" name="Google Shape;304;p46"/>
          <p:cNvSpPr/>
          <p:nvPr/>
        </p:nvSpPr>
        <p:spPr>
          <a:xfrm>
            <a:off x="3759192" y="1677190"/>
            <a:ext cx="153600" cy="594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5" name="Google Shape;305;p46"/>
          <p:cNvSpPr/>
          <p:nvPr/>
        </p:nvSpPr>
        <p:spPr>
          <a:xfrm>
            <a:off x="4248675" y="243500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6" name="Google Shape;306;p46"/>
          <p:cNvSpPr/>
          <p:nvPr/>
        </p:nvSpPr>
        <p:spPr>
          <a:xfrm>
            <a:off x="4248675" y="3198050"/>
            <a:ext cx="498900" cy="1410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7" name="Google Shape;307;p46"/>
          <p:cNvSpPr txBox="1"/>
          <p:nvPr/>
        </p:nvSpPr>
        <p:spPr>
          <a:xfrm>
            <a:off x="4910803" y="2156221"/>
            <a:ext cx="844200" cy="3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</a:t>
            </a:r>
            <a:endParaRPr b="1" i="0" sz="26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8" name="Google Shape;308;p46"/>
          <p:cNvSpPr txBox="1"/>
          <p:nvPr/>
        </p:nvSpPr>
        <p:spPr>
          <a:xfrm>
            <a:off x="4910803" y="2876546"/>
            <a:ext cx="844200" cy="3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</a:t>
            </a:r>
            <a:endParaRPr b="1" i="0" sz="26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9" name="Google Shape;309;p46"/>
          <p:cNvSpPr txBox="1"/>
          <p:nvPr/>
        </p:nvSpPr>
        <p:spPr>
          <a:xfrm>
            <a:off x="5983600" y="2417275"/>
            <a:ext cx="2935800" cy="28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Still a problem since we are just using 2 numbers rather than 1!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FF5500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