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1" r:id="rId4"/>
    <p:sldMasterId id="2147483682" r:id="rId5"/>
    <p:sldMasterId id="2147483683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</p:sldIdLst>
  <p:sldSz cy="5143500" cx="9144000"/>
  <p:notesSz cx="6858000" cy="9144000"/>
  <p:embeddedFontLst>
    <p:embeddedFont>
      <p:font typeface="Raleway"/>
      <p:regular r:id="rId35"/>
      <p:bold r:id="rId36"/>
      <p:italic r:id="rId37"/>
      <p:boldItalic r:id="rId38"/>
    </p:embeddedFont>
    <p:embeddedFont>
      <p:font typeface="Lato"/>
      <p:regular r:id="rId39"/>
      <p:bold r:id="rId40"/>
      <p:italic r:id="rId41"/>
      <p:boldItalic r:id="rId42"/>
    </p:embeddedFont>
    <p:embeddedFont>
      <p:font typeface="Helvetica Neue"/>
      <p:regular r:id="rId43"/>
      <p:bold r:id="rId44"/>
      <p:italic r:id="rId45"/>
      <p:boldItalic r:id="rId4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Lato-bold.fntdata"/><Relationship Id="rId20" Type="http://schemas.openxmlformats.org/officeDocument/2006/relationships/slide" Target="slides/slide13.xml"/><Relationship Id="rId42" Type="http://schemas.openxmlformats.org/officeDocument/2006/relationships/font" Target="fonts/Lato-boldItalic.fntdata"/><Relationship Id="rId41" Type="http://schemas.openxmlformats.org/officeDocument/2006/relationships/font" Target="fonts/Lato-italic.fntdata"/><Relationship Id="rId22" Type="http://schemas.openxmlformats.org/officeDocument/2006/relationships/slide" Target="slides/slide15.xml"/><Relationship Id="rId44" Type="http://schemas.openxmlformats.org/officeDocument/2006/relationships/font" Target="fonts/HelveticaNeue-bold.fntdata"/><Relationship Id="rId21" Type="http://schemas.openxmlformats.org/officeDocument/2006/relationships/slide" Target="slides/slide14.xml"/><Relationship Id="rId43" Type="http://schemas.openxmlformats.org/officeDocument/2006/relationships/font" Target="fonts/HelveticaNeue-regular.fntdata"/><Relationship Id="rId24" Type="http://schemas.openxmlformats.org/officeDocument/2006/relationships/slide" Target="slides/slide17.xml"/><Relationship Id="rId46" Type="http://schemas.openxmlformats.org/officeDocument/2006/relationships/font" Target="fonts/HelveticaNeue-boldItalic.fntdata"/><Relationship Id="rId23" Type="http://schemas.openxmlformats.org/officeDocument/2006/relationships/slide" Target="slides/slide16.xml"/><Relationship Id="rId45" Type="http://schemas.openxmlformats.org/officeDocument/2006/relationships/font" Target="fonts/HelveticaNeue-italic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29" Type="http://schemas.openxmlformats.org/officeDocument/2006/relationships/slide" Target="slides/slide2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11" Type="http://schemas.openxmlformats.org/officeDocument/2006/relationships/slide" Target="slides/slide4.xml"/><Relationship Id="rId33" Type="http://schemas.openxmlformats.org/officeDocument/2006/relationships/slide" Target="slides/slide26.xml"/><Relationship Id="rId10" Type="http://schemas.openxmlformats.org/officeDocument/2006/relationships/slide" Target="slides/slide3.xml"/><Relationship Id="rId32" Type="http://schemas.openxmlformats.org/officeDocument/2006/relationships/slide" Target="slides/slide25.xml"/><Relationship Id="rId13" Type="http://schemas.openxmlformats.org/officeDocument/2006/relationships/slide" Target="slides/slide6.xml"/><Relationship Id="rId35" Type="http://schemas.openxmlformats.org/officeDocument/2006/relationships/font" Target="fonts/Raleway-regular.fntdata"/><Relationship Id="rId12" Type="http://schemas.openxmlformats.org/officeDocument/2006/relationships/slide" Target="slides/slide5.xml"/><Relationship Id="rId34" Type="http://schemas.openxmlformats.org/officeDocument/2006/relationships/slide" Target="slides/slide27.xml"/><Relationship Id="rId15" Type="http://schemas.openxmlformats.org/officeDocument/2006/relationships/slide" Target="slides/slide8.xml"/><Relationship Id="rId37" Type="http://schemas.openxmlformats.org/officeDocument/2006/relationships/font" Target="fonts/Raleway-italic.fntdata"/><Relationship Id="rId14" Type="http://schemas.openxmlformats.org/officeDocument/2006/relationships/slide" Target="slides/slide7.xml"/><Relationship Id="rId36" Type="http://schemas.openxmlformats.org/officeDocument/2006/relationships/font" Target="fonts/Raleway-bold.fntdata"/><Relationship Id="rId17" Type="http://schemas.openxmlformats.org/officeDocument/2006/relationships/slide" Target="slides/slide10.xml"/><Relationship Id="rId39" Type="http://schemas.openxmlformats.org/officeDocument/2006/relationships/font" Target="fonts/Lato-regular.fntdata"/><Relationship Id="rId16" Type="http://schemas.openxmlformats.org/officeDocument/2006/relationships/slide" Target="slides/slide9.xml"/><Relationship Id="rId38" Type="http://schemas.openxmlformats.org/officeDocument/2006/relationships/font" Target="fonts/Raleway-boldItalic.fntdata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796009b618_0_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g3796009b618_0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e44ec3dff8_1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0" name="Google Shape;220;g2e44ec3dff8_1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2e44ec3dff8_1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g2e44ec3dff8_1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2e44ec3dff8_1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3" name="Google Shape;233;g2e44ec3dff8_1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2e44ec3dff8_1_1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0" name="Google Shape;240;g2e44ec3dff8_1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2e44ec3dff8_1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7" name="Google Shape;247;g2e44ec3dff8_1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2e44ec3dff8_1_1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4" name="Google Shape;254;g2e44ec3dff8_1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2e44ec3dff8_1_1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9" name="Google Shape;259;g2e44ec3dff8_1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2e44ec3dff8_1_1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4" name="Google Shape;264;g2e44ec3dff8_1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2e44ec3dff8_1_1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9" name="Google Shape;269;g2e44ec3dff8_1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2e44ec3dff8_1_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4" name="Google Shape;274;g2e44ec3dff8_1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e44ec3dff8_1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g2e44ec3dff8_1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2e44ec3dff8_1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0" name="Google Shape;280;g2e44ec3dff8_1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2e44ec3dff8_1_1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6" name="Google Shape;286;g2e44ec3dff8_1_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2e44ec3dff8_1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4" name="Google Shape;294;g2e44ec3dff8_1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2e44ec3dff8_1_1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3" name="Google Shape;303;g2e44ec3dff8_1_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2e44ec3dff8_1_1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0" name="Google Shape;310;g2e44ec3dff8_1_1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2e44ec3dff8_1_1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5" name="Google Shape;315;g2e44ec3dff8_1_1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2e44ec3dff8_1_1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2" name="Google Shape;322;g2e44ec3dff8_1_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2e44ec3dff8_1_1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9" name="Google Shape;329;g2e44ec3dff8_1_1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2e44ec3dff8_1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1" name="Google Shape;171;g2e44ec3dff8_1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2e44ec3dff8_1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8" name="Google Shape;178;g2e44ec3dff8_1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2e44ec3dff8_1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4" name="Google Shape;184;g2e44ec3dff8_1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2e44ec3dff8_1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" name="Google Shape;191;g2e44ec3dff8_1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2e44ec3dff8_1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" name="Google Shape;198;g2e44ec3dff8_1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2e44ec3dff8_1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8" name="Google Shape;208;g2e44ec3dff8_1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2e44ec3dff8_1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5" name="Google Shape;215;g2e44ec3dff8_1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00"/>
              </a:buClr>
              <a:buSzPts val="2800"/>
              <a:buFont typeface="Lato"/>
              <a:buNone/>
              <a:defRPr b="1">
                <a:solidFill>
                  <a:srgbClr val="FF550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4" name="Google Shape;64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" name="Google Shape;67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8" name="Google Shape;68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9" name="Google Shape;69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" name="Google Shape;72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5" name="Google Shape;75;p1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6" name="Google Shape;76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2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3" name="Google Shape;83;p2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4" name="Google Shape;84;p2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88" name="Google Shape;88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1" name="Google Shape;91;p2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2" name="Google Shape;92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0" name="Google Shape;100;p26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1" name="Google Shape;101;p26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2" name="Google Shape;102;p26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3" name="Google Shape;103;p26"/>
          <p:cNvSpPr txBox="1"/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4" name="Google Shape;104;p26"/>
          <p:cNvSpPr txBox="1"/>
          <p:nvPr>
            <p:ph idx="1" type="subTitle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5" name="Google Shape;105;p2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7" name="Google Shape;107;p27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8" name="Google Shape;108;p27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9" name="Google Shape;109;p27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0" name="Google Shape;110;p2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2" name="Google Shape;112;p28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3" name="Google Shape;113;p28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4" name="Google Shape;114;p28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5" name="Google Shape;115;p28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16" name="Google Shape;116;p28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7" name="Google Shape;117;p2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" name="Google Shape;119;p29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0" name="Google Shape;120;p29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1" name="Google Shape;121;p29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2" name="Google Shape;122;p29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23" name="Google Shape;123;p29"/>
          <p:cNvSpPr txBox="1"/>
          <p:nvPr>
            <p:ph idx="1" type="body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4" name="Google Shape;124;p29"/>
          <p:cNvSpPr txBox="1"/>
          <p:nvPr>
            <p:ph idx="2" type="body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5" name="Google Shape;125;p2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0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28" name="Google Shape;128;p3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0" name="Google Shape;130;p31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1" name="Google Shape;131;p31"/>
          <p:cNvSpPr txBox="1"/>
          <p:nvPr>
            <p:ph type="title"/>
          </p:nvPr>
        </p:nvSpPr>
        <p:spPr>
          <a:xfrm>
            <a:off x="319500" y="936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32" name="Google Shape;132;p31"/>
          <p:cNvSpPr txBox="1"/>
          <p:nvPr>
            <p:ph idx="1" type="body"/>
          </p:nvPr>
        </p:nvSpPr>
        <p:spPr>
          <a:xfrm>
            <a:off x="319500" y="1846804"/>
            <a:ext cx="2808000" cy="280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33" name="Google Shape;133;p3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5" name="Google Shape;135;p32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6" name="Google Shape;136;p32"/>
          <p:cNvSpPr txBox="1"/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7" name="Google Shape;137;p3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3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40" name="Google Shape;140;p33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1" name="Google Shape;141;p33"/>
          <p:cNvSpPr txBox="1"/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42" name="Google Shape;142;p33"/>
          <p:cNvSpPr txBox="1"/>
          <p:nvPr>
            <p:ph idx="1" type="subTitle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43" name="Google Shape;143;p33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4" name="Google Shape;144;p3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6" name="Google Shape;146;p34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7" name="Google Shape;147;p34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8" name="Google Shape;148;p34"/>
          <p:cNvSpPr txBox="1"/>
          <p:nvPr>
            <p:ph idx="1" type="body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149" name="Google Shape;149;p3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1" name="Google Shape;151;p35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2" name="Google Shape;152;p35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3" name="Google Shape;153;p35"/>
          <p:cNvSpPr txBox="1"/>
          <p:nvPr>
            <p:ph hasCustomPrompt="1"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154" name="Google Shape;154;p35"/>
          <p:cNvSpPr txBox="1"/>
          <p:nvPr>
            <p:ph idx="1" type="body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5" name="Google Shape;155;p3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5500"/>
              </a:buClr>
              <a:buSzPts val="2800"/>
              <a:buFont typeface="Lato"/>
              <a:buNone/>
              <a:defRPr i="0" sz="2800" u="none" cap="none" strike="noStrike">
                <a:solidFill>
                  <a:srgbClr val="FF550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Helvetica Neue"/>
              <a:buChar char="●"/>
              <a:defRPr i="0" sz="18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○"/>
              <a:defRPr i="0" sz="14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■"/>
              <a:defRPr i="0" sz="14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●"/>
              <a:defRPr i="0" sz="14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○"/>
              <a:defRPr i="0" sz="14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■"/>
              <a:defRPr i="0" sz="14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●"/>
              <a:defRPr i="0" sz="14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○"/>
              <a:defRPr i="0" sz="14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Helvetica Neue"/>
              <a:buChar char="■"/>
              <a:defRPr i="0" sz="14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wiss-2">
    <p:bg>
      <p:bgPr>
        <a:solidFill>
          <a:schemeClr val="lt1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5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97" name="Google Shape;97;p25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98" name="Google Shape;98;p2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karthikvedula.com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7.png"/><Relationship Id="rId4" Type="http://schemas.openxmlformats.org/officeDocument/2006/relationships/image" Target="../media/image1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7"/>
          <p:cNvSpPr txBox="1"/>
          <p:nvPr>
            <p:ph type="ctrTitle"/>
          </p:nvPr>
        </p:nvSpPr>
        <p:spPr>
          <a:xfrm>
            <a:off x="313300" y="630225"/>
            <a:ext cx="8690100" cy="28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lang="en" sz="3520">
                <a:solidFill>
                  <a:schemeClr val="lt2"/>
                </a:solidFill>
              </a:rPr>
              <a:t>PHS Machine Learning Club</a:t>
            </a:r>
            <a:endParaRPr sz="3520">
              <a:solidFill>
                <a:schemeClr val="lt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t/>
            </a:r>
            <a:endParaRPr sz="352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b="0" lang="en" sz="3520">
                <a:solidFill>
                  <a:schemeClr val="dk1"/>
                </a:solidFill>
              </a:rPr>
              <a:t>Uncertainty Estimation, </a:t>
            </a:r>
            <a:endParaRPr b="0" sz="352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b="0" lang="en" sz="3520">
                <a:solidFill>
                  <a:schemeClr val="dk1"/>
                </a:solidFill>
              </a:rPr>
              <a:t>Explainability, and Robustness</a:t>
            </a:r>
            <a:endParaRPr b="0" sz="3520">
              <a:solidFill>
                <a:schemeClr val="dk1"/>
              </a:solidFill>
            </a:endParaRPr>
          </a:p>
        </p:txBody>
      </p:sp>
      <p:sp>
        <p:nvSpPr>
          <p:cNvPr id="163" name="Google Shape;163;p37"/>
          <p:cNvSpPr txBox="1"/>
          <p:nvPr>
            <p:ph idx="1" type="subTitle"/>
          </p:nvPr>
        </p:nvSpPr>
        <p:spPr>
          <a:xfrm>
            <a:off x="313292" y="3527625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88888"/>
                </a:solidFill>
              </a:rPr>
              <a:t>Karthik S. Vedula</a:t>
            </a:r>
            <a:endParaRPr>
              <a:solidFill>
                <a:srgbClr val="888888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www.karthikvedula.com</a:t>
            </a:r>
            <a:r>
              <a:rPr lang="en">
                <a:solidFill>
                  <a:schemeClr val="accent1"/>
                </a:solidFill>
              </a:rPr>
              <a:t> </a:t>
            </a:r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4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Why, not what.</a:t>
            </a:r>
            <a:endParaRPr/>
          </a:p>
        </p:txBody>
      </p:sp>
      <p:sp>
        <p:nvSpPr>
          <p:cNvPr id="223" name="Google Shape;223;p4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/>
              <a:t>College admissions and why we don’t like them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/>
              <a:t>Using ML for credit score calculation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4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Example-based explanations</a:t>
            </a:r>
            <a:endParaRPr/>
          </a:p>
        </p:txBody>
      </p:sp>
      <p:pic>
        <p:nvPicPr>
          <p:cNvPr id="229" name="Google Shape;229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0575" y="1333500"/>
            <a:ext cx="7620000" cy="247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4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t/>
            </a:r>
            <a:endParaRPr/>
          </a:p>
        </p:txBody>
      </p:sp>
      <p:sp>
        <p:nvSpPr>
          <p:cNvPr id="236" name="Google Shape;236;p4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237" name="Google Shape;237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53350" y="-67125"/>
            <a:ext cx="4637300" cy="562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4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LIME</a:t>
            </a:r>
            <a:endParaRPr/>
          </a:p>
        </p:txBody>
      </p:sp>
      <p:pic>
        <p:nvPicPr>
          <p:cNvPr id="243" name="Google Shape;243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91800" y="682550"/>
            <a:ext cx="7240500" cy="3909875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4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5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Backprop-based, or Attention-Based Saliency Maps</a:t>
            </a:r>
            <a:endParaRPr/>
          </a:p>
        </p:txBody>
      </p:sp>
      <p:pic>
        <p:nvPicPr>
          <p:cNvPr id="250" name="Google Shape;250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5975" y="1089250"/>
            <a:ext cx="7702796" cy="3821250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5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51"/>
          <p:cNvSpPr txBox="1"/>
          <p:nvPr>
            <p:ph type="ctrTitle"/>
          </p:nvPr>
        </p:nvSpPr>
        <p:spPr>
          <a:xfrm>
            <a:off x="351125" y="1582475"/>
            <a:ext cx="8520600" cy="1451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b="1" lang="en" sz="9500">
                <a:solidFill>
                  <a:srgbClr val="FF55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Robustness</a:t>
            </a:r>
            <a:endParaRPr b="1" sz="9500">
              <a:solidFill>
                <a:srgbClr val="FF55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52"/>
          <p:cNvPicPr preferRelativeResize="0"/>
          <p:nvPr/>
        </p:nvPicPr>
        <p:blipFill rotWithShape="1">
          <a:blip r:embed="rId3">
            <a:alphaModFix/>
          </a:blip>
          <a:srcRect b="-5110" l="2572" r="0" t="5110"/>
          <a:stretch/>
        </p:blipFill>
        <p:spPr>
          <a:xfrm>
            <a:off x="833925" y="908813"/>
            <a:ext cx="7476149" cy="3325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oogle Shape;266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3913" y="904875"/>
            <a:ext cx="7496175" cy="333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Google Shape;271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19188" y="390525"/>
            <a:ext cx="6905625" cy="4362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5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b="1" lang="en">
                <a:latin typeface="Times New Roman"/>
                <a:ea typeface="Times New Roman"/>
                <a:cs typeface="Times New Roman"/>
                <a:sym typeface="Times New Roman"/>
              </a:rPr>
              <a:t>White and Black Boxes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77" name="Google Shape;277;p5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Works just like in cyber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○"/>
            </a:pPr>
            <a:r>
              <a:rPr lang="en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White box - attacker knows what is happening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○"/>
            </a:pPr>
            <a:r>
              <a:rPr lang="en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Black box - attacker doesn’t know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White box isn’t really transparent - models are hard to understand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White and Black boxes &amp; Explainability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Char char="○"/>
            </a:pPr>
            <a:r>
              <a:rPr lang="en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More explainable → more risk for attack</a:t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8"/>
          <p:cNvSpPr txBox="1"/>
          <p:nvPr>
            <p:ph type="ctrTitle"/>
          </p:nvPr>
        </p:nvSpPr>
        <p:spPr>
          <a:xfrm>
            <a:off x="351125" y="1582475"/>
            <a:ext cx="8520600" cy="1451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b="1" lang="en" sz="9500">
                <a:solidFill>
                  <a:srgbClr val="FF55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Uncertainty</a:t>
            </a:r>
            <a:endParaRPr b="1" sz="9500">
              <a:solidFill>
                <a:srgbClr val="FF55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5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Times New Roman"/>
              <a:buChar char="●"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Data Poisoning Attacks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Font typeface="Times New Roman"/>
              <a:buChar char="●"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Model Evasion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Font typeface="Times New Roman"/>
              <a:buChar char="●"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Model Extraction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83" name="Google Shape;283;p5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b="1" lang="en">
                <a:latin typeface="Times New Roman"/>
                <a:ea typeface="Times New Roman"/>
                <a:cs typeface="Times New Roman"/>
                <a:sym typeface="Times New Roman"/>
              </a:rPr>
              <a:t>Three kinds of attacks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5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b="1" lang="en">
                <a:latin typeface="Times New Roman"/>
                <a:ea typeface="Times New Roman"/>
                <a:cs typeface="Times New Roman"/>
                <a:sym typeface="Times New Roman"/>
              </a:rPr>
              <a:t>Data Poisoning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89" name="Google Shape;289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0675" y="1402000"/>
            <a:ext cx="3885875" cy="3195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5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69075" y="1293600"/>
            <a:ext cx="3941374" cy="3241625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5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5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b="1" lang="en">
                <a:latin typeface="Times New Roman"/>
                <a:ea typeface="Times New Roman"/>
                <a:cs typeface="Times New Roman"/>
                <a:sym typeface="Times New Roman"/>
              </a:rPr>
              <a:t>Model Evasion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97" name="Google Shape;297;p58"/>
          <p:cNvPicPr preferRelativeResize="0"/>
          <p:nvPr/>
        </p:nvPicPr>
        <p:blipFill rotWithShape="1">
          <a:blip r:embed="rId3">
            <a:alphaModFix/>
          </a:blip>
          <a:srcRect b="-5110" l="2572" r="0" t="5110"/>
          <a:stretch/>
        </p:blipFill>
        <p:spPr>
          <a:xfrm>
            <a:off x="439800" y="1017721"/>
            <a:ext cx="5000525" cy="222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5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05400" y="2513113"/>
            <a:ext cx="4038600" cy="2333625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58"/>
          <p:cNvSpPr txBox="1"/>
          <p:nvPr/>
        </p:nvSpPr>
        <p:spPr>
          <a:xfrm>
            <a:off x="1064175" y="3566950"/>
            <a:ext cx="2473200" cy="8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Fast Gradient Sign Method</a:t>
            </a:r>
            <a:endParaRPr b="1" i="0" sz="18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" name="Google Shape;300;p5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b="1" lang="en">
                <a:latin typeface="Times New Roman"/>
                <a:ea typeface="Times New Roman"/>
                <a:cs typeface="Times New Roman"/>
                <a:sym typeface="Times New Roman"/>
              </a:rPr>
              <a:t>Model Extraction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6" name="Google Shape;306;p59"/>
          <p:cNvSpPr txBox="1"/>
          <p:nvPr/>
        </p:nvSpPr>
        <p:spPr>
          <a:xfrm>
            <a:off x="404000" y="1192250"/>
            <a:ext cx="6237300" cy="33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There are two primary general techniques used for model extraction: </a:t>
            </a:r>
            <a:endParaRPr b="0" i="0" sz="1800" u="none" cap="none" strike="noStrike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imes New Roman"/>
              <a:buAutoNum type="arabicPeriod"/>
            </a:pPr>
            <a:r>
              <a:rPr b="0" i="0" lang="en" sz="18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querying the model, </a:t>
            </a:r>
            <a:endParaRPr b="0" i="0" sz="1800" u="none" cap="none" strike="noStrike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imes New Roman"/>
              <a:buAutoNum type="arabicPeriod"/>
            </a:pPr>
            <a:r>
              <a:rPr b="0" i="0" lang="en" sz="18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training a substitute model.  </a:t>
            </a:r>
            <a:endParaRPr b="0" i="0" sz="1800" u="none" cap="none" strike="noStrike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7" name="Google Shape;307;p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60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b="1" lang="en">
                <a:solidFill>
                  <a:srgbClr val="FF55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Defense Techniques</a:t>
            </a:r>
            <a:endParaRPr b="1">
              <a:solidFill>
                <a:srgbClr val="FF55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b="1" lang="en">
                <a:latin typeface="Times New Roman"/>
                <a:ea typeface="Times New Roman"/>
                <a:cs typeface="Times New Roman"/>
                <a:sym typeface="Times New Roman"/>
              </a:rPr>
              <a:t>Ensembling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8" name="Google Shape;318;p61"/>
          <p:cNvSpPr txBox="1"/>
          <p:nvPr/>
        </p:nvSpPr>
        <p:spPr>
          <a:xfrm>
            <a:off x="404000" y="1192250"/>
            <a:ext cx="6237300" cy="33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imes New Roman"/>
              <a:buChar char="●"/>
            </a:pPr>
            <a:r>
              <a:rPr b="0" i="0" lang="en" sz="18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Using multiple models to derive a conclusion</a:t>
            </a:r>
            <a:endParaRPr b="0" i="0" sz="1800" u="none" cap="none" strike="noStrike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imes New Roman"/>
              <a:buChar char="●"/>
            </a:pPr>
            <a:r>
              <a:rPr b="0" i="0" lang="en" sz="18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Hard to attack </a:t>
            </a:r>
            <a:r>
              <a:rPr b="1" i="0" lang="en" sz="18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multiple</a:t>
            </a:r>
            <a:r>
              <a:rPr b="0" i="0" lang="en" sz="18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models</a:t>
            </a:r>
            <a:endParaRPr b="0" i="0" sz="1800" u="none" cap="none" strike="noStrike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imes New Roman"/>
              <a:buChar char="○"/>
            </a:pPr>
            <a:r>
              <a:rPr b="0" i="0" lang="en" sz="18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Takes more time</a:t>
            </a:r>
            <a:endParaRPr b="0" i="0" sz="1800" u="none" cap="none" strike="noStrike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429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imes New Roman"/>
              <a:buChar char="○"/>
            </a:pPr>
            <a:r>
              <a:rPr b="0" i="0" lang="en" sz="18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One model’s problems can be offset by another</a:t>
            </a:r>
            <a:endParaRPr b="0" i="0" sz="1800" u="none" cap="none" strike="noStrike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9" name="Google Shape;319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6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b="1" lang="en">
                <a:latin typeface="Times New Roman"/>
                <a:ea typeface="Times New Roman"/>
                <a:cs typeface="Times New Roman"/>
                <a:sym typeface="Times New Roman"/>
              </a:rPr>
              <a:t>GANs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25" name="Google Shape;325;p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700" y="1017725"/>
            <a:ext cx="6891175" cy="3879724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p6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6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b="1" lang="en">
                <a:latin typeface="Times New Roman"/>
                <a:ea typeface="Times New Roman"/>
                <a:cs typeface="Times New Roman"/>
                <a:sym typeface="Times New Roman"/>
              </a:rPr>
              <a:t>Deep k-Nearest Neighbors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32" name="Google Shape;332;p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67938" y="1017725"/>
            <a:ext cx="7208125" cy="3838725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6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b="1" lang="en">
                <a:latin typeface="Times New Roman"/>
                <a:ea typeface="Times New Roman"/>
                <a:cs typeface="Times New Roman"/>
                <a:sym typeface="Times New Roman"/>
              </a:rPr>
              <a:t>How confident is the model?</a:t>
            </a:r>
            <a:endParaRPr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74" name="Google Shape;174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30750" y="1218150"/>
            <a:ext cx="6282500" cy="359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3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>
                <a:solidFill>
                  <a:srgbClr val="FF5500"/>
                </a:solidFill>
              </a:rPr>
              <a:t>Beyond just Predicting</a:t>
            </a:r>
            <a:endParaRPr>
              <a:solidFill>
                <a:srgbClr val="FF5500"/>
              </a:solidFill>
            </a:endParaRPr>
          </a:p>
        </p:txBody>
      </p:sp>
      <p:sp>
        <p:nvSpPr>
          <p:cNvPr id="181" name="Google Shape;181;p4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●"/>
            </a:pPr>
            <a:r>
              <a:rPr lang="en"/>
              <a:t>Prediction alone isn’t enough - we need to know how confident model is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/>
              <a:t>95% Sure → We can trust the model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50% Sure → Second opinion needed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b="1" lang="en">
                <a:highlight>
                  <a:srgbClr val="FFFF00"/>
                </a:highlight>
              </a:rPr>
              <a:t>Turning a prediction into a probability is difficult</a:t>
            </a:r>
            <a:endParaRPr b="1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Monte Carlo Dropout</a:t>
            </a:r>
            <a:endParaRPr/>
          </a:p>
        </p:txBody>
      </p:sp>
      <p:sp>
        <p:nvSpPr>
          <p:cNvPr id="187" name="Google Shape;187;p4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Monte Carlo Dropout</a:t>
            </a:r>
            <a:endParaRPr/>
          </a:p>
        </p:txBody>
      </p:sp>
      <p:pic>
        <p:nvPicPr>
          <p:cNvPr id="188" name="Google Shape;188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600" y="1689553"/>
            <a:ext cx="6896799" cy="308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Ensembling</a:t>
            </a:r>
            <a:endParaRPr/>
          </a:p>
        </p:txBody>
      </p:sp>
      <p:pic>
        <p:nvPicPr>
          <p:cNvPr id="194" name="Google Shape;194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68850" y="1017725"/>
            <a:ext cx="7006019" cy="3820975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4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4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Naive Approach: Logits</a:t>
            </a:r>
            <a:endParaRPr/>
          </a:p>
        </p:txBody>
      </p:sp>
      <p:pic>
        <p:nvPicPr>
          <p:cNvPr id="201" name="Google Shape;201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4725" y="1017725"/>
            <a:ext cx="3589551" cy="4043726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43"/>
          <p:cNvSpPr txBox="1"/>
          <p:nvPr/>
        </p:nvSpPr>
        <p:spPr>
          <a:xfrm>
            <a:off x="3721600" y="2324550"/>
            <a:ext cx="5079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0.9</a:t>
            </a:r>
            <a:endParaRPr b="1" i="0" sz="18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43"/>
          <p:cNvSpPr txBox="1"/>
          <p:nvPr/>
        </p:nvSpPr>
        <p:spPr>
          <a:xfrm>
            <a:off x="3721600" y="3327375"/>
            <a:ext cx="507900" cy="3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0.1</a:t>
            </a:r>
            <a:endParaRPr b="1" i="0" sz="18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43"/>
          <p:cNvSpPr txBox="1"/>
          <p:nvPr/>
        </p:nvSpPr>
        <p:spPr>
          <a:xfrm>
            <a:off x="5397500" y="1916988"/>
            <a:ext cx="2880300" cy="224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n" sz="2600" u="none" cap="none" strike="noStrike">
                <a:solidFill>
                  <a:srgbClr val="000000"/>
                </a:solidFill>
                <a:highlight>
                  <a:srgbClr val="FFFF00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This doesn’t work!</a:t>
            </a:r>
            <a:endParaRPr b="1" i="0" sz="2600" u="none" cap="none" strike="noStrike">
              <a:solidFill>
                <a:srgbClr val="000000"/>
              </a:solidFill>
              <a:highlight>
                <a:srgbClr val="FFFF00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5" name="Google Shape;205;p4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4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Other (more complicated) methods</a:t>
            </a:r>
            <a:endParaRPr/>
          </a:p>
        </p:txBody>
      </p:sp>
      <p:sp>
        <p:nvSpPr>
          <p:cNvPr id="211" name="Google Shape;211;p4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/>
              <a:t>Variational Inference</a:t>
            </a:r>
            <a:endParaRPr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/>
              <a:t>Other bayesian methods</a:t>
            </a:r>
            <a:endParaRPr/>
          </a:p>
        </p:txBody>
      </p:sp>
      <p:pic>
        <p:nvPicPr>
          <p:cNvPr id="212" name="Google Shape;212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45325" y="1383163"/>
            <a:ext cx="5715000" cy="258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5"/>
          <p:cNvSpPr txBox="1"/>
          <p:nvPr>
            <p:ph type="ctrTitle"/>
          </p:nvPr>
        </p:nvSpPr>
        <p:spPr>
          <a:xfrm>
            <a:off x="351125" y="1582475"/>
            <a:ext cx="8520600" cy="1451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b="1" lang="en" sz="9500">
                <a:solidFill>
                  <a:srgbClr val="FF55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Explainability</a:t>
            </a:r>
            <a:endParaRPr b="1" sz="9500">
              <a:solidFill>
                <a:srgbClr val="FF55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FF55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