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3" r:id="rId4"/>
    <p:sldMasterId id="2147483694" r:id="rId5"/>
    <p:sldMasterId id="2147483695" r:id="rId6"/>
    <p:sldMasterId id="2147483696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</p:sldIdLst>
  <p:sldSz cy="5143500" cx="9144000"/>
  <p:notesSz cx="6858000" cy="9144000"/>
  <p:embeddedFontLst>
    <p:embeddedFont>
      <p:font typeface="Raleway"/>
      <p:regular r:id="rId26"/>
      <p:bold r:id="rId27"/>
      <p:italic r:id="rId28"/>
      <p:boldItalic r:id="rId29"/>
    </p:embeddedFont>
    <p:embeddedFont>
      <p:font typeface="Playfair Display"/>
      <p:regular r:id="rId30"/>
      <p:bold r:id="rId31"/>
      <p:italic r:id="rId32"/>
      <p:boldItalic r:id="rId33"/>
    </p:embeddedFont>
    <p:embeddedFont>
      <p:font typeface="Lato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1" Type="http://schemas.openxmlformats.org/officeDocument/2006/relationships/theme" Target="theme/theme5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26" Type="http://schemas.openxmlformats.org/officeDocument/2006/relationships/font" Target="fonts/Raleway-regular.fntdata"/><Relationship Id="rId25" Type="http://schemas.openxmlformats.org/officeDocument/2006/relationships/slide" Target="slides/slide17.xml"/><Relationship Id="rId28" Type="http://schemas.openxmlformats.org/officeDocument/2006/relationships/font" Target="fonts/Raleway-italic.fntdata"/><Relationship Id="rId27" Type="http://schemas.openxmlformats.org/officeDocument/2006/relationships/font" Target="fonts/Raleway-bold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font" Target="fonts/Raleway-boldItalic.fntdata"/><Relationship Id="rId7" Type="http://schemas.openxmlformats.org/officeDocument/2006/relationships/slideMaster" Target="slideMasters/slideMaster4.xml"/><Relationship Id="rId8" Type="http://schemas.openxmlformats.org/officeDocument/2006/relationships/notesMaster" Target="notesMasters/notesMaster1.xml"/><Relationship Id="rId31" Type="http://schemas.openxmlformats.org/officeDocument/2006/relationships/font" Target="fonts/PlayfairDisplay-bold.fntdata"/><Relationship Id="rId30" Type="http://schemas.openxmlformats.org/officeDocument/2006/relationships/font" Target="fonts/PlayfairDisplay-regular.fntdata"/><Relationship Id="rId11" Type="http://schemas.openxmlformats.org/officeDocument/2006/relationships/slide" Target="slides/slide3.xml"/><Relationship Id="rId33" Type="http://schemas.openxmlformats.org/officeDocument/2006/relationships/font" Target="fonts/PlayfairDisplay-boldItalic.fntdata"/><Relationship Id="rId10" Type="http://schemas.openxmlformats.org/officeDocument/2006/relationships/slide" Target="slides/slide2.xml"/><Relationship Id="rId32" Type="http://schemas.openxmlformats.org/officeDocument/2006/relationships/font" Target="fonts/PlayfairDisplay-italic.fntdata"/><Relationship Id="rId13" Type="http://schemas.openxmlformats.org/officeDocument/2006/relationships/slide" Target="slides/slide5.xml"/><Relationship Id="rId35" Type="http://schemas.openxmlformats.org/officeDocument/2006/relationships/font" Target="fonts/Lato-bold.fntdata"/><Relationship Id="rId12" Type="http://schemas.openxmlformats.org/officeDocument/2006/relationships/slide" Target="slides/slide4.xml"/><Relationship Id="rId34" Type="http://schemas.openxmlformats.org/officeDocument/2006/relationships/font" Target="fonts/Lato-regular.fntdata"/><Relationship Id="rId15" Type="http://schemas.openxmlformats.org/officeDocument/2006/relationships/slide" Target="slides/slide7.xml"/><Relationship Id="rId37" Type="http://schemas.openxmlformats.org/officeDocument/2006/relationships/font" Target="fonts/Lato-boldItalic.fntdata"/><Relationship Id="rId14" Type="http://schemas.openxmlformats.org/officeDocument/2006/relationships/slide" Target="slides/slide6.xml"/><Relationship Id="rId36" Type="http://schemas.openxmlformats.org/officeDocument/2006/relationships/font" Target="fonts/Lato-italic.fntdata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795f4c01b6_0_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g3795f4c01b6_0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e4540eea6b_1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9" name="Google Shape;289;g2e4540eea6b_1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e4540eea6b_1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g2e4540eea6b_1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2e4540eea6b_1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1" name="Google Shape;301;g2e4540eea6b_1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2e4540eea6b_1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6" name="Google Shape;306;g2e4540eea6b_1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2e4540eea6b_1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1" name="Google Shape;311;g2e4540eea6b_1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2e4540eea6b_1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0" name="Google Shape;320;g2e4540eea6b_1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2e4540eea6b_1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7" name="Google Shape;347;g2e4540eea6b_1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2e4540eea6b_1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6" name="Google Shape;356;g2e4540eea6b_1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e45518b891_2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g2e45518b891_2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e45518b891_2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1" name="Google Shape;231;g2e45518b891_2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e45518b891_2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8" name="Google Shape;238;g2e45518b891_2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2e45518b891_2_2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7" name="Google Shape;257;g2e45518b891_2_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e45518b891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4" name="Google Shape;264;g2e45518b891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2e4540eea6b_1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9" name="Google Shape;269;g2e4540eea6b_1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2e4540eea6b_1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6" name="Google Shape;276;g2e4540eea6b_1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2e4540eea6b_1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2" name="Google Shape;282;g2e4540eea6b_1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4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57" name="Google Shape;57;p14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  <a:defRPr>
                <a:solidFill>
                  <a:srgbClr val="000000"/>
                </a:solidFill>
              </a:defRPr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  <a:defRPr>
                <a:solidFill>
                  <a:srgbClr val="000000"/>
                </a:solidFill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romanLcPeriod"/>
              <a:defRPr>
                <a:solidFill>
                  <a:srgbClr val="000000"/>
                </a:solidFill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  <a:defRPr>
                <a:solidFill>
                  <a:srgbClr val="000000"/>
                </a:solidFill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  <a:defRPr>
                <a:solidFill>
                  <a:srgbClr val="000000"/>
                </a:solidFill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romanLcPeriod"/>
              <a:defRPr>
                <a:solidFill>
                  <a:srgbClr val="000000"/>
                </a:solidFill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  <a:defRPr>
                <a:solidFill>
                  <a:srgbClr val="000000"/>
                </a:solidFill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  <a:defRPr>
                <a:solidFill>
                  <a:srgbClr val="000000"/>
                </a:solidFill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romanLcPeriod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FF5500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66" name="Google Shape;66;p1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0" name="Google Shape;70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1" name="Google Shape;71;p1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74" name="Google Shape;74;p1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7" name="Google Shape;77;p19"/>
          <p:cNvSpPr txBox="1"/>
          <p:nvPr>
            <p:ph idx="1" type="body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8" name="Google Shape;78;p1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2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0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1" name="Google Shape;81;p2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1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4" name="Google Shape;84;p2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5" name="Google Shape;85;p21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6" name="Google Shape;86;p21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7" name="Google Shape;87;p2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8" name="Google Shape;88;p2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91" name="Google Shape;91;p2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23"/>
          <p:cNvSpPr txBox="1"/>
          <p:nvPr>
            <p:ph hasCustomPrompt="1"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95" name="Google Shape;95;p23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6" name="Google Shape;96;p2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6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06" name="Google Shape;106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  <a:defRPr>
                <a:solidFill>
                  <a:srgbClr val="000000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  <a:defRPr>
                <a:solidFill>
                  <a:srgbClr val="000000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romanLcPeriod"/>
              <a:defRPr>
                <a:solidFill>
                  <a:srgbClr val="000000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  <a:defRPr>
                <a:solidFill>
                  <a:srgbClr val="000000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  <a:defRPr>
                <a:solidFill>
                  <a:srgbClr val="000000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romanLcPeriod"/>
              <a:defRPr>
                <a:solidFill>
                  <a:srgbClr val="000000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rabicPeriod"/>
              <a:defRPr>
                <a:solidFill>
                  <a:srgbClr val="000000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alphaLcPeriod"/>
              <a:defRPr>
                <a:solidFill>
                  <a:srgbClr val="000000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AutoNum type="romanLcPeriod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107" name="Google Shape;107;p2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10" name="Google Shape;110;p2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1" name="Google Shape;111;p2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12" name="Google Shape;112;p2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8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8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8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17" name="Google Shape;117;p28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18" name="Google Shape;118;p2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9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21" name="Google Shape;121;p2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24" name="Google Shape;124;p3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1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7" name="Google Shape;127;p31"/>
          <p:cNvSpPr txBox="1"/>
          <p:nvPr>
            <p:ph idx="1" type="body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8" name="Google Shape;128;p3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2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2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1" name="Google Shape;131;p3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4" name="Google Shape;134;p33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5" name="Google Shape;135;p33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36" name="Google Shape;136;p33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37" name="Google Shape;137;p3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8" name="Google Shape;138;p3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4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41" name="Google Shape;141;p3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5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35"/>
          <p:cNvSpPr txBox="1"/>
          <p:nvPr>
            <p:ph hasCustomPrompt="1"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145" name="Google Shape;145;p35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6" name="Google Shape;146;p3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4" name="Google Shape;154;p38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5" name="Google Shape;155;p38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6" name="Google Shape;156;p3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7" name="Google Shape;157;p38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8" name="Google Shape;158;p38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9" name="Google Shape;159;p3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1" name="Google Shape;161;p39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2" name="Google Shape;162;p39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3" name="Google Shape;163;p39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4" name="Google Shape;164;p3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6" name="Google Shape;166;p40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7" name="Google Shape;167;p40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8" name="Google Shape;168;p4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9" name="Google Shape;169;p40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70" name="Google Shape;170;p40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1" name="Google Shape;171;p4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3" name="Google Shape;173;p41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4" name="Google Shape;174;p41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5" name="Google Shape;175;p41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6" name="Google Shape;176;p41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77" name="Google Shape;177;p41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8" name="Google Shape;178;p41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9" name="Google Shape;179;p4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2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82" name="Google Shape;182;p4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4" name="Google Shape;184;p43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5" name="Google Shape;185;p43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86" name="Google Shape;186;p43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87" name="Google Shape;187;p4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9" name="Google Shape;189;p4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0" name="Google Shape;190;p44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91" name="Google Shape;191;p4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5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4" name="Google Shape;194;p45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5" name="Google Shape;195;p45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6" name="Google Shape;196;p45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97" name="Google Shape;197;p45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98" name="Google Shape;198;p4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0" name="Google Shape;200;p46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1" name="Google Shape;201;p46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2" name="Google Shape;202;p46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203" name="Google Shape;203;p4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5" name="Google Shape;205;p47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6" name="Google Shape;206;p47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7" name="Google Shape;207;p47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208" name="Google Shape;208;p47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9" name="Google Shape;209;p4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9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4" name="Google Shape;214;p49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215" name="Google Shape;215;p4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6" name="Google Shape;216;p4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4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5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coral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00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rgbClr val="FF5500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  <a:defRPr b="0" i="0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●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●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coral">
    <p:bg>
      <p:bgPr>
        <a:solidFill>
          <a:schemeClr val="lt1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i="0" sz="3200" u="none" cap="none" strike="noStrike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01" name="Google Shape;101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ato"/>
              <a:buChar char="●"/>
              <a:defRPr b="0" i="0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●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●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○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■"/>
              <a:defRPr b="0" i="0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02" name="Google Shape;102;p2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7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51" name="Google Shape;151;p37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karthikvedula.com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14.png"/><Relationship Id="rId5" Type="http://schemas.openxmlformats.org/officeDocument/2006/relationships/image" Target="../media/image13.png"/><Relationship Id="rId6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50"/>
          <p:cNvSpPr txBox="1"/>
          <p:nvPr>
            <p:ph type="ctrTitle"/>
          </p:nvPr>
        </p:nvSpPr>
        <p:spPr>
          <a:xfrm>
            <a:off x="313300" y="630225"/>
            <a:ext cx="8690100" cy="28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lang="en" sz="3520">
                <a:solidFill>
                  <a:schemeClr val="lt2"/>
                </a:solidFill>
              </a:rPr>
              <a:t>PHS Machine Learning Club</a:t>
            </a:r>
            <a:endParaRPr sz="352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t/>
            </a:r>
            <a:endParaRPr sz="352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Transformers</a:t>
            </a:r>
            <a:endParaRPr b="0" sz="3520">
              <a:solidFill>
                <a:schemeClr val="dk1"/>
              </a:solidFill>
            </a:endParaRPr>
          </a:p>
        </p:txBody>
      </p:sp>
      <p:sp>
        <p:nvSpPr>
          <p:cNvPr id="223" name="Google Shape;223;p50"/>
          <p:cNvSpPr txBox="1"/>
          <p:nvPr>
            <p:ph idx="1" type="subTitle"/>
          </p:nvPr>
        </p:nvSpPr>
        <p:spPr>
          <a:xfrm>
            <a:off x="313292" y="3527625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88888"/>
                </a:solidFill>
              </a:rPr>
              <a:t>Karthik S. Vedula</a:t>
            </a:r>
            <a:endParaRPr>
              <a:solidFill>
                <a:srgbClr val="88888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www.karthikvedula.com</a:t>
            </a:r>
            <a:r>
              <a:rPr lang="en">
                <a:solidFill>
                  <a:schemeClr val="accent1"/>
                </a:solidFill>
              </a:rPr>
              <a:t> 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9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FF5500"/>
                </a:solidFill>
              </a:rPr>
              <a:t>Multi-head Attention</a:t>
            </a:r>
            <a:endParaRPr>
              <a:solidFill>
                <a:srgbClr val="FF5500"/>
              </a:solidFill>
            </a:endParaRPr>
          </a:p>
        </p:txBody>
      </p:sp>
      <p:pic>
        <p:nvPicPr>
          <p:cNvPr id="292" name="Google Shape;292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36480" y="1202125"/>
            <a:ext cx="6071042" cy="341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6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FF5500"/>
                </a:solidFill>
              </a:rPr>
              <a:t>The Vision Transformer (ViT)</a:t>
            </a:r>
            <a:endParaRPr>
              <a:solidFill>
                <a:srgbClr val="FF5500"/>
              </a:solidFill>
            </a:endParaRPr>
          </a:p>
        </p:txBody>
      </p:sp>
      <p:sp>
        <p:nvSpPr>
          <p:cNvPr id="298" name="Google Shape;298;p6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Can a transformer be able to understand images rather than just words?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What are our “words” when it comes to inputting an image?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988" y="102575"/>
            <a:ext cx="8788762" cy="4862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Google Shape;308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14475" y="247650"/>
            <a:ext cx="6115050" cy="464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63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FF5500"/>
                </a:solidFill>
              </a:rPr>
              <a:t>Wait a minute</a:t>
            </a:r>
            <a:endParaRPr>
              <a:solidFill>
                <a:srgbClr val="FF5500"/>
              </a:solidFill>
            </a:endParaRPr>
          </a:p>
        </p:txBody>
      </p:sp>
      <p:sp>
        <p:nvSpPr>
          <p:cNvPr id="314" name="Google Shape;314;p6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Each “word” is still an image, but a transformer takes in </a:t>
            </a:r>
            <a:r>
              <a:rPr b="1" lang="en"/>
              <a:t>vectors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315" name="Google Shape;315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26874" y="1567375"/>
            <a:ext cx="4494526" cy="34164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63"/>
          <p:cNvSpPr/>
          <p:nvPr/>
        </p:nvSpPr>
        <p:spPr>
          <a:xfrm>
            <a:off x="3934575" y="3758725"/>
            <a:ext cx="3011400" cy="4029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7" name="Google Shape;317;p63"/>
          <p:cNvSpPr txBox="1"/>
          <p:nvPr/>
        </p:nvSpPr>
        <p:spPr>
          <a:xfrm>
            <a:off x="7158375" y="3535525"/>
            <a:ext cx="10845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NN or CNN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(draw on board)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6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FF5500"/>
                </a:solidFill>
              </a:rPr>
              <a:t>The “CLS” token</a:t>
            </a:r>
            <a:endParaRPr>
              <a:solidFill>
                <a:srgbClr val="FF5500"/>
              </a:solidFill>
            </a:endParaRPr>
          </a:p>
        </p:txBody>
      </p:sp>
      <p:sp>
        <p:nvSpPr>
          <p:cNvPr id="323" name="Google Shape;323;p64"/>
          <p:cNvSpPr/>
          <p:nvPr/>
        </p:nvSpPr>
        <p:spPr>
          <a:xfrm>
            <a:off x="842600" y="3815850"/>
            <a:ext cx="7268400" cy="468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4" name="Google Shape;324;p64"/>
          <p:cNvSpPr/>
          <p:nvPr/>
        </p:nvSpPr>
        <p:spPr>
          <a:xfrm>
            <a:off x="842600" y="2870700"/>
            <a:ext cx="7268400" cy="468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5" name="Google Shape;325;p64"/>
          <p:cNvSpPr/>
          <p:nvPr/>
        </p:nvSpPr>
        <p:spPr>
          <a:xfrm>
            <a:off x="842600" y="2061800"/>
            <a:ext cx="7268400" cy="468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326" name="Google Shape;326;p64"/>
          <p:cNvCxnSpPr/>
          <p:nvPr/>
        </p:nvCxnSpPr>
        <p:spPr>
          <a:xfrm rot="10800000">
            <a:off x="1362800" y="3431175"/>
            <a:ext cx="0" cy="293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27" name="Google Shape;327;p64"/>
          <p:cNvCxnSpPr/>
          <p:nvPr/>
        </p:nvCxnSpPr>
        <p:spPr>
          <a:xfrm rot="10800000">
            <a:off x="1362800" y="2554150"/>
            <a:ext cx="0" cy="293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28" name="Google Shape;328;p64"/>
          <p:cNvSpPr/>
          <p:nvPr/>
        </p:nvSpPr>
        <p:spPr>
          <a:xfrm>
            <a:off x="1025775" y="4376325"/>
            <a:ext cx="666600" cy="5460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Blank</a:t>
            </a:r>
            <a:endParaRPr b="0" i="0" sz="13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9" name="Google Shape;329;p64"/>
          <p:cNvSpPr/>
          <p:nvPr/>
        </p:nvSpPr>
        <p:spPr>
          <a:xfrm>
            <a:off x="1984125" y="4376325"/>
            <a:ext cx="666600" cy="5460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Img. part 0</a:t>
            </a:r>
            <a:endParaRPr b="0" i="0" sz="12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0" name="Google Shape;330;p64"/>
          <p:cNvSpPr/>
          <p:nvPr/>
        </p:nvSpPr>
        <p:spPr>
          <a:xfrm>
            <a:off x="2986450" y="4376325"/>
            <a:ext cx="666600" cy="5460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Img. part 1</a:t>
            </a:r>
            <a:endParaRPr b="0" i="0" sz="12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1" name="Google Shape;331;p64"/>
          <p:cNvSpPr txBox="1"/>
          <p:nvPr/>
        </p:nvSpPr>
        <p:spPr>
          <a:xfrm>
            <a:off x="3799750" y="4300125"/>
            <a:ext cx="908400" cy="1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</a:t>
            </a:r>
            <a:endParaRPr b="1" i="0" sz="26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2" name="Google Shape;332;p64"/>
          <p:cNvSpPr/>
          <p:nvPr/>
        </p:nvSpPr>
        <p:spPr>
          <a:xfrm>
            <a:off x="7444400" y="4376325"/>
            <a:ext cx="666600" cy="5460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Img. part n</a:t>
            </a:r>
            <a:endParaRPr b="0" i="0" sz="12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333" name="Google Shape;333;p64"/>
          <p:cNvCxnSpPr/>
          <p:nvPr/>
        </p:nvCxnSpPr>
        <p:spPr>
          <a:xfrm rot="10800000">
            <a:off x="2247900" y="3431175"/>
            <a:ext cx="0" cy="293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34" name="Google Shape;334;p64"/>
          <p:cNvCxnSpPr/>
          <p:nvPr/>
        </p:nvCxnSpPr>
        <p:spPr>
          <a:xfrm rot="10800000">
            <a:off x="3319750" y="3431175"/>
            <a:ext cx="0" cy="293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35" name="Google Shape;335;p64"/>
          <p:cNvCxnSpPr/>
          <p:nvPr/>
        </p:nvCxnSpPr>
        <p:spPr>
          <a:xfrm rot="10800000">
            <a:off x="7777700" y="3431175"/>
            <a:ext cx="0" cy="293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36" name="Google Shape;336;p64"/>
          <p:cNvCxnSpPr/>
          <p:nvPr/>
        </p:nvCxnSpPr>
        <p:spPr>
          <a:xfrm rot="10800000">
            <a:off x="2247900" y="2554150"/>
            <a:ext cx="0" cy="293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37" name="Google Shape;337;p64"/>
          <p:cNvCxnSpPr/>
          <p:nvPr/>
        </p:nvCxnSpPr>
        <p:spPr>
          <a:xfrm rot="10800000">
            <a:off x="3319750" y="2554150"/>
            <a:ext cx="0" cy="293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38" name="Google Shape;338;p64"/>
          <p:cNvCxnSpPr/>
          <p:nvPr/>
        </p:nvCxnSpPr>
        <p:spPr>
          <a:xfrm rot="10800000">
            <a:off x="7777700" y="2554150"/>
            <a:ext cx="0" cy="293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39" name="Google Shape;339;p64"/>
          <p:cNvCxnSpPr/>
          <p:nvPr/>
        </p:nvCxnSpPr>
        <p:spPr>
          <a:xfrm rot="10800000">
            <a:off x="1465525" y="3478975"/>
            <a:ext cx="857100" cy="285600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40" name="Google Shape;340;p64"/>
          <p:cNvCxnSpPr/>
          <p:nvPr/>
        </p:nvCxnSpPr>
        <p:spPr>
          <a:xfrm rot="10800000">
            <a:off x="1648425" y="3434925"/>
            <a:ext cx="6241200" cy="285600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41" name="Google Shape;341;p64"/>
          <p:cNvCxnSpPr/>
          <p:nvPr/>
        </p:nvCxnSpPr>
        <p:spPr>
          <a:xfrm rot="10800000">
            <a:off x="1480175" y="2614250"/>
            <a:ext cx="908400" cy="190500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42" name="Google Shape;342;p64"/>
          <p:cNvCxnSpPr/>
          <p:nvPr/>
        </p:nvCxnSpPr>
        <p:spPr>
          <a:xfrm rot="10800000">
            <a:off x="1692400" y="2605425"/>
            <a:ext cx="1516800" cy="192000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43" name="Google Shape;343;p64"/>
          <p:cNvCxnSpPr/>
          <p:nvPr/>
        </p:nvCxnSpPr>
        <p:spPr>
          <a:xfrm rot="10800000">
            <a:off x="1359075" y="1710100"/>
            <a:ext cx="0" cy="293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44" name="Google Shape;344;p64"/>
          <p:cNvSpPr/>
          <p:nvPr/>
        </p:nvSpPr>
        <p:spPr>
          <a:xfrm>
            <a:off x="970850" y="1176600"/>
            <a:ext cx="783900" cy="3987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en" sz="13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Output</a:t>
            </a:r>
            <a:endParaRPr b="0" i="0" sz="12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6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FF5500"/>
                </a:solidFill>
              </a:rPr>
              <a:t>CNNs vs ViTs</a:t>
            </a:r>
            <a:endParaRPr>
              <a:solidFill>
                <a:srgbClr val="FF5500"/>
              </a:solidFill>
            </a:endParaRPr>
          </a:p>
        </p:txBody>
      </p:sp>
      <p:sp>
        <p:nvSpPr>
          <p:cNvPr id="350" name="Google Shape;350;p65"/>
          <p:cNvSpPr txBox="1"/>
          <p:nvPr>
            <p:ph idx="1" type="body"/>
          </p:nvPr>
        </p:nvSpPr>
        <p:spPr>
          <a:xfrm>
            <a:off x="311700" y="1152475"/>
            <a:ext cx="3999900" cy="39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Hierarchical - pixels near each other influence each other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No need for too much data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1" name="Google Shape;351;p65"/>
          <p:cNvSpPr txBox="1"/>
          <p:nvPr>
            <p:ph idx="2" type="body"/>
          </p:nvPr>
        </p:nvSpPr>
        <p:spPr>
          <a:xfrm>
            <a:off x="4832400" y="1152475"/>
            <a:ext cx="3999900" cy="39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Not hierarchical - any segment of the image can correlate with any other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Needs A LOT OF DATA</a:t>
            </a:r>
            <a:endParaRPr/>
          </a:p>
          <a:p>
            <a:pPr indent="-3048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/>
              <a:t>Why? - Because it isn’t hierarchical</a:t>
            </a:r>
            <a:endParaRPr/>
          </a:p>
        </p:txBody>
      </p:sp>
      <p:pic>
        <p:nvPicPr>
          <p:cNvPr id="352" name="Google Shape;352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5326" y="1845575"/>
            <a:ext cx="3672650" cy="219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6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87875" y="1779625"/>
            <a:ext cx="3135924" cy="238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6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FF5500"/>
                </a:solidFill>
              </a:rPr>
              <a:t>Interpretability</a:t>
            </a:r>
            <a:endParaRPr>
              <a:solidFill>
                <a:srgbClr val="FF5500"/>
              </a:solidFill>
            </a:endParaRPr>
          </a:p>
        </p:txBody>
      </p:sp>
      <p:pic>
        <p:nvPicPr>
          <p:cNvPr id="359" name="Google Shape;359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5975" y="1089250"/>
            <a:ext cx="7702796" cy="382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51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b="1" lang="en">
                <a:latin typeface="Playfair Display"/>
                <a:ea typeface="Playfair Display"/>
                <a:cs typeface="Playfair Display"/>
                <a:sym typeface="Playfair Display"/>
              </a:rPr>
              <a:t>Attention is all you need!</a:t>
            </a:r>
            <a:endParaRPr b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52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The Transformer</a:t>
            </a:r>
            <a:endParaRPr/>
          </a:p>
        </p:txBody>
      </p:sp>
      <p:sp>
        <p:nvSpPr>
          <p:cNvPr id="234" name="Google Shape;234;p52"/>
          <p:cNvSpPr txBox="1"/>
          <p:nvPr>
            <p:ph idx="1" type="body"/>
          </p:nvPr>
        </p:nvSpPr>
        <p:spPr>
          <a:xfrm>
            <a:off x="311700" y="1152475"/>
            <a:ext cx="4221000" cy="8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 language model that </a:t>
            </a:r>
            <a:r>
              <a:rPr b="1" lang="en"/>
              <a:t>only</a:t>
            </a:r>
            <a:r>
              <a:rPr lang="en"/>
              <a:t> uses attention</a:t>
            </a:r>
            <a:endParaRPr/>
          </a:p>
        </p:txBody>
      </p:sp>
      <p:pic>
        <p:nvPicPr>
          <p:cNvPr id="235" name="Google Shape;235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3301" y="1017450"/>
            <a:ext cx="7489000" cy="372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53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Word Vectors and Positional Encoding</a:t>
            </a:r>
            <a:endParaRPr/>
          </a:p>
        </p:txBody>
      </p:sp>
      <p:sp>
        <p:nvSpPr>
          <p:cNvPr id="241" name="Google Shape;241;p53"/>
          <p:cNvSpPr/>
          <p:nvPr/>
        </p:nvSpPr>
        <p:spPr>
          <a:xfrm>
            <a:off x="167500" y="3399925"/>
            <a:ext cx="1852500" cy="658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Word to Vector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2" name="Google Shape;242;p53"/>
          <p:cNvSpPr txBox="1"/>
          <p:nvPr/>
        </p:nvSpPr>
        <p:spPr>
          <a:xfrm>
            <a:off x="330150" y="4110175"/>
            <a:ext cx="1251300" cy="3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“Car”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3" name="Google Shape;243;p53"/>
          <p:cNvSpPr/>
          <p:nvPr/>
        </p:nvSpPr>
        <p:spPr>
          <a:xfrm>
            <a:off x="822756" y="2855825"/>
            <a:ext cx="266100" cy="3843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4" name="Google Shape;244;p53"/>
          <p:cNvSpPr/>
          <p:nvPr/>
        </p:nvSpPr>
        <p:spPr>
          <a:xfrm>
            <a:off x="1280950" y="2157900"/>
            <a:ext cx="965700" cy="266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5" name="Google Shape;245;p53"/>
          <p:cNvSpPr/>
          <p:nvPr/>
        </p:nvSpPr>
        <p:spPr>
          <a:xfrm>
            <a:off x="2463350" y="1955850"/>
            <a:ext cx="1251300" cy="7884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Positional Encoding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46" name="Google Shape;246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5100" y="1844288"/>
            <a:ext cx="724675" cy="101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38925" y="1084975"/>
            <a:ext cx="3340499" cy="2049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5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38925" y="2973300"/>
            <a:ext cx="3340499" cy="2049974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53"/>
          <p:cNvSpPr/>
          <p:nvPr/>
        </p:nvSpPr>
        <p:spPr>
          <a:xfrm>
            <a:off x="5774125" y="1844300"/>
            <a:ext cx="147900" cy="1479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0" name="Google Shape;250;p53"/>
          <p:cNvSpPr txBox="1"/>
          <p:nvPr/>
        </p:nvSpPr>
        <p:spPr>
          <a:xfrm>
            <a:off x="5619125" y="2069225"/>
            <a:ext cx="965700" cy="2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x1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1" name="Google Shape;251;p53"/>
          <p:cNvSpPr txBox="1"/>
          <p:nvPr/>
        </p:nvSpPr>
        <p:spPr>
          <a:xfrm>
            <a:off x="5847425" y="3399925"/>
            <a:ext cx="965700" cy="2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x2</a:t>
            </a:r>
            <a:endParaRPr b="0" i="0" sz="1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2" name="Google Shape;252;p53"/>
          <p:cNvSpPr/>
          <p:nvPr/>
        </p:nvSpPr>
        <p:spPr>
          <a:xfrm>
            <a:off x="5733750" y="3655375"/>
            <a:ext cx="147900" cy="1479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53" name="Google Shape;253;p5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330050" y="3374355"/>
            <a:ext cx="1852500" cy="709933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53"/>
          <p:cNvSpPr/>
          <p:nvPr/>
        </p:nvSpPr>
        <p:spPr>
          <a:xfrm rot="10800000">
            <a:off x="2955956" y="2867150"/>
            <a:ext cx="266100" cy="384300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5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Self Attention</a:t>
            </a:r>
            <a:endParaRPr/>
          </a:p>
        </p:txBody>
      </p:sp>
      <p:sp>
        <p:nvSpPr>
          <p:cNvPr id="260" name="Google Shape;260;p5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Comparing words with other words in the sentence </a:t>
            </a:r>
            <a:endParaRPr/>
          </a:p>
        </p:txBody>
      </p:sp>
      <p:pic>
        <p:nvPicPr>
          <p:cNvPr id="261" name="Google Shape;261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45525" y="2405753"/>
            <a:ext cx="6266802" cy="174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5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b="1" lang="en">
                <a:latin typeface="Playfair Display"/>
                <a:ea typeface="Playfair Display"/>
                <a:cs typeface="Playfair Display"/>
                <a:sym typeface="Playfair Display"/>
              </a:rPr>
              <a:t>Vision!</a:t>
            </a:r>
            <a:endParaRPr b="1"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5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FF5500"/>
                </a:solidFill>
              </a:rPr>
              <a:t>The Transformer</a:t>
            </a:r>
            <a:endParaRPr>
              <a:solidFill>
                <a:srgbClr val="FF5500"/>
              </a:solidFill>
            </a:endParaRPr>
          </a:p>
        </p:txBody>
      </p:sp>
      <p:sp>
        <p:nvSpPr>
          <p:cNvPr id="272" name="Google Shape;272;p56"/>
          <p:cNvSpPr txBox="1"/>
          <p:nvPr>
            <p:ph idx="1" type="body"/>
          </p:nvPr>
        </p:nvSpPr>
        <p:spPr>
          <a:xfrm>
            <a:off x="311700" y="1152475"/>
            <a:ext cx="4221000" cy="8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 language model that </a:t>
            </a:r>
            <a:r>
              <a:rPr b="1" lang="en"/>
              <a:t>only</a:t>
            </a:r>
            <a:r>
              <a:rPr lang="en"/>
              <a:t> uses attention</a:t>
            </a:r>
            <a:endParaRPr/>
          </a:p>
        </p:txBody>
      </p:sp>
      <p:pic>
        <p:nvPicPr>
          <p:cNvPr id="273" name="Google Shape;273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3301" y="1017450"/>
            <a:ext cx="7489000" cy="372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5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FF5500"/>
                </a:solidFill>
              </a:rPr>
              <a:t>Let’s Just Focus on the Encoder</a:t>
            </a:r>
            <a:endParaRPr>
              <a:solidFill>
                <a:srgbClr val="FF5500"/>
              </a:solidFill>
            </a:endParaRPr>
          </a:p>
        </p:txBody>
      </p:sp>
      <p:sp>
        <p:nvSpPr>
          <p:cNvPr id="279" name="Google Shape;279;p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Encoder - all about understanding the input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Decoder - giving text output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5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FF5500"/>
                </a:solidFill>
              </a:rPr>
              <a:t>Self Attention</a:t>
            </a:r>
            <a:endParaRPr>
              <a:solidFill>
                <a:srgbClr val="FF5500"/>
              </a:solidFill>
            </a:endParaRPr>
          </a:p>
        </p:txBody>
      </p:sp>
      <p:sp>
        <p:nvSpPr>
          <p:cNvPr id="285" name="Google Shape;285;p5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Comparing words with other words in the sentence </a:t>
            </a:r>
            <a:endParaRPr/>
          </a:p>
        </p:txBody>
      </p:sp>
      <p:pic>
        <p:nvPicPr>
          <p:cNvPr id="286" name="Google Shape;286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45525" y="2405753"/>
            <a:ext cx="6266802" cy="174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FF5500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